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  <p:sldMasterId id="2147483695" r:id="rId2"/>
    <p:sldMasterId id="2147483696" r:id="rId3"/>
    <p:sldMasterId id="2147483697" r:id="rId4"/>
  </p:sldMasterIdLst>
  <p:notesMasterIdLst>
    <p:notesMasterId r:id="rId3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81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6" r:id="rId25"/>
    <p:sldId id="277" r:id="rId26"/>
    <p:sldId id="278" r:id="rId27"/>
    <p:sldId id="279" r:id="rId28"/>
    <p:sldId id="280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EB Garamond" panose="00000500000000000000" pitchFamily="2" charset="0"/>
      <p:regular r:id="rId35"/>
      <p:bold r:id="rId36"/>
      <p:italic r:id="rId37"/>
      <p:boldItalic r:id="rId38"/>
    </p:embeddedFont>
    <p:embeddedFont>
      <p:font typeface="EB Garamond Regular" panose="00000500000000000000" charset="0"/>
      <p:bold r:id="rId39"/>
      <p:boldItalic r:id="rId40"/>
    </p:embeddedFont>
    <p:embeddedFont>
      <p:font typeface="Poppins" panose="00000500000000000000" pitchFamily="2" charset="0"/>
      <p:regular r:id="rId41"/>
      <p:bold r:id="rId42"/>
      <p:italic r:id="rId43"/>
      <p:boldItalic r:id="rId44"/>
    </p:embeddedFont>
    <p:embeddedFont>
      <p:font typeface="Poppins Medium" panose="00000600000000000000" pitchFamily="2" charset="0"/>
      <p:regular r:id="rId45"/>
      <p:bold r:id="rId46"/>
      <p:italic r:id="rId47"/>
      <p:boldItalic r:id="rId48"/>
    </p:embeddedFont>
    <p:embeddedFont>
      <p:font typeface="Poppins SemiBold" panose="000007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3D0B31-CEFB-4F74-BC39-B7A7CF5910F1}">
  <a:tblStyle styleId="{F93D0B31-CEFB-4F74-BC39-B7A7CF5910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2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6.xml"/><Relationship Id="rId41" Type="http://schemas.openxmlformats.org/officeDocument/2006/relationships/font" Target="fonts/font1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9e3451ae1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b9e3451ae1_2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Hi Everyone,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Good Morning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Before we start with the presentation today, I would like to share a small recital.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have been a part of Publicis Sapient for almost 3months now, and there is this fact that everyone of us would agree upon.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all started as fresh graduates, underwent 5weeks or so of rigorous training followed by what…5 weeks now of a Hands On project, and what has transpired in these days is a fact that we all are really proud of. A transformation from someone who could code, to someone who can not only code, but add value to everything he does.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So have we succeeded at becoming a Product engineer?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Hi, I am Rajat, a small part of our big team here.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 am here with my colleagues Aman and Chinmay and we are here to give you a walkthrough of our Transformation, our Journey and the project we have been working for sometime now.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gb9e3451ae1_2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b9e3451ae1_2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6" name="Google Shape;376;gb9e3451ae1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360" name="Google Shape;36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a90deb6e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a90deb6e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Name alongwith responsibilities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9e3451ae1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gb9e3451ae1_2_3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3 mins	</a:t>
            </a:r>
            <a:endParaRPr/>
          </a:p>
        </p:txBody>
      </p:sp>
      <p:sp>
        <p:nvSpPr>
          <p:cNvPr id="396" name="Google Shape;396;gb9e3451ae1_2_3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a91a4adb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ba91a4adb1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User satisfaction and brand value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404" name="Google Shape;404;gba91a4adb1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b9e3451ae1_2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b9e3451ae1_2_3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5 mins</a:t>
            </a:r>
            <a:endParaRPr/>
          </a:p>
        </p:txBody>
      </p:sp>
      <p:sp>
        <p:nvSpPr>
          <p:cNvPr id="436" name="Google Shape;436;gb9e3451ae1_2_3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b9e3451ae1_2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gb9e3451ae1_2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</a:pPr>
            <a:r>
              <a:rPr lang="en"/>
              <a:t>Implementation -&gt;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b9e3451ae1_2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gb9e3451ae1_2_4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2 mins</a:t>
            </a:r>
            <a:endParaRPr/>
          </a:p>
        </p:txBody>
      </p:sp>
      <p:sp>
        <p:nvSpPr>
          <p:cNvPr id="453" name="Google Shape;453;gb9e3451ae1_2_4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b9e3451ae1_2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gb9e3451ae1_2_4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Java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Maven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DropWizard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MySQL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Jersey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GitHub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Postman / ARC (Check it)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StarUML / Dia / Lucid Charts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List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Design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Backend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Testing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461" name="Google Shape;461;gb9e3451ae1_2_4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b9e3451ae1_2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gb9e3451ae1_2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2 mins</a:t>
            </a:r>
            <a:endParaRPr/>
          </a:p>
        </p:txBody>
      </p:sp>
      <p:sp>
        <p:nvSpPr>
          <p:cNvPr id="500" name="Google Shape;500;gb9e3451ae1_2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9e3451ae1_2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gb9e3451ae1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b9e3451ae1_6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b9e3451ae1_6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ba91a4ad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gba91a4adb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</p:txBody>
      </p:sp>
      <p:sp>
        <p:nvSpPr>
          <p:cNvPr id="519" name="Google Shape;519;gba91a4adb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ba91a4adb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ba91a4adb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n-tier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b9e3451ae1_2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b9e3451ae1_2_5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Architecture – 5 mins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NFR Dashboard – 3 mins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Demo – 10 mins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   1. Show the Responsiveness and Wave tool first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2" name="Google Shape;552;gb9e3451ae1_2_5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b9e3451ae1_2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gb9e3451ae1_2_5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- ?</a:t>
            </a:r>
            <a:endParaRPr/>
          </a:p>
        </p:txBody>
      </p:sp>
      <p:sp>
        <p:nvSpPr>
          <p:cNvPr id="560" name="Google Shape;560;gb9e3451ae1_2_5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b9e3451ae1_2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gb9e3451ae1_2_5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After this show the testimonial video. 1 min</a:t>
            </a:r>
            <a:endParaRPr/>
          </a:p>
        </p:txBody>
      </p:sp>
      <p:sp>
        <p:nvSpPr>
          <p:cNvPr id="568" name="Google Shape;568;gb9e3451ae1_2_5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9e3451ae1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b9e3451ae1_2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</p:txBody>
      </p:sp>
      <p:sp>
        <p:nvSpPr>
          <p:cNvPr id="224" name="Google Shape;224;gb9e3451ae1_2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b9e3451ae1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b9e3451ae1_2_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- 2 mins</a:t>
            </a:r>
            <a:endParaRPr/>
          </a:p>
        </p:txBody>
      </p:sp>
      <p:sp>
        <p:nvSpPr>
          <p:cNvPr id="253" name="Google Shape;253;gb9e3451ae1_2_1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9e3451ae1_2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gb9e3451ae1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9e3451ae1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b9e3451ae1_2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gb9e3451ae1_2_2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9e3451ae1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b9e3451ae1_2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Swati</a:t>
            </a:r>
            <a:endParaRPr/>
          </a:p>
        </p:txBody>
      </p:sp>
      <p:sp>
        <p:nvSpPr>
          <p:cNvPr id="344" name="Google Shape;344;gb9e3451ae1_2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9e3451ae1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b9e3451ae1_2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gb9e3451ae1_2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b9e3451ae1_2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gb9e3451ae1_2_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2 mins</a:t>
            </a:r>
            <a:endParaRPr/>
          </a:p>
        </p:txBody>
      </p:sp>
      <p:sp>
        <p:nvSpPr>
          <p:cNvPr id="369" name="Google Shape;369;gb9e3451ae1_2_3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Red">
  <p:cSld name="Seize — Red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ctrTitle"/>
          </p:nvPr>
        </p:nvSpPr>
        <p:spPr>
          <a:xfrm>
            <a:off x="1009957" y="2069571"/>
            <a:ext cx="7121800" cy="1004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None/>
              <a:defRPr sz="26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/>
          <p:nvPr/>
        </p:nvSpPr>
        <p:spPr>
          <a:xfrm>
            <a:off x="2770632" y="771525"/>
            <a:ext cx="3600450" cy="360045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Red">
  <p:cSld name="Voice — Red">
    <p:bg>
      <p:bgPr>
        <a:solidFill>
          <a:schemeClr val="accen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ctrTitle"/>
          </p:nvPr>
        </p:nvSpPr>
        <p:spPr>
          <a:xfrm>
            <a:off x="1215009" y="2098327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sz="32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Black">
  <p:cSld name="Voice — Black"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ctrTitle"/>
          </p:nvPr>
        </p:nvSpPr>
        <p:spPr>
          <a:xfrm>
            <a:off x="1215009" y="2098327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sz="32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Blue">
  <p:cSld name="Voice — Blue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ctrTitle"/>
          </p:nvPr>
        </p:nvSpPr>
        <p:spPr>
          <a:xfrm>
            <a:off x="1215009" y="2098327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sz="32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2 — Black">
  <p:cSld name="Voice 2 — Black"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ctrTitle"/>
          </p:nvPr>
        </p:nvSpPr>
        <p:spPr>
          <a:xfrm>
            <a:off x="1215009" y="1133688"/>
            <a:ext cx="6713982" cy="287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None/>
              <a:defRPr sz="23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/>
          <p:nvPr/>
        </p:nvSpPr>
        <p:spPr>
          <a:xfrm>
            <a:off x="1098423" y="0"/>
            <a:ext cx="6947154" cy="5143500"/>
          </a:xfrm>
          <a:custGeom>
            <a:avLst/>
            <a:gdLst/>
            <a:ahLst/>
            <a:cxnLst/>
            <a:rect l="l" t="t" r="r" b="b"/>
            <a:pathLst>
              <a:path w="9262872" h="6858000" extrusionOk="0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2 — Red">
  <p:cSld name="Voice 2 — Red">
    <p:bg>
      <p:bgPr>
        <a:solidFill>
          <a:schemeClr val="accen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ctrTitle"/>
          </p:nvPr>
        </p:nvSpPr>
        <p:spPr>
          <a:xfrm>
            <a:off x="1215009" y="1133688"/>
            <a:ext cx="6713982" cy="287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None/>
              <a:defRPr sz="23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/>
          <p:nvPr/>
        </p:nvSpPr>
        <p:spPr>
          <a:xfrm>
            <a:off x="1098423" y="0"/>
            <a:ext cx="6947154" cy="5143500"/>
          </a:xfrm>
          <a:custGeom>
            <a:avLst/>
            <a:gdLst/>
            <a:ahLst/>
            <a:cxnLst/>
            <a:rect l="l" t="t" r="r" b="b"/>
            <a:pathLst>
              <a:path w="9262872" h="6858000" extrusionOk="0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2 — Blue">
  <p:cSld name="Voice 2 — Blue">
    <p:bg>
      <p:bgPr>
        <a:solidFill>
          <a:schemeClr val="accent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>
            <a:spLocks noGrp="1"/>
          </p:cNvSpPr>
          <p:nvPr>
            <p:ph type="ctrTitle"/>
          </p:nvPr>
        </p:nvSpPr>
        <p:spPr>
          <a:xfrm>
            <a:off x="1215009" y="1133688"/>
            <a:ext cx="6713982" cy="287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None/>
              <a:defRPr sz="23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/>
          <p:nvPr/>
        </p:nvSpPr>
        <p:spPr>
          <a:xfrm>
            <a:off x="1098423" y="0"/>
            <a:ext cx="6947154" cy="5143500"/>
          </a:xfrm>
          <a:custGeom>
            <a:avLst/>
            <a:gdLst/>
            <a:ahLst/>
            <a:cxnLst/>
            <a:rect l="l" t="t" r="r" b="b"/>
            <a:pathLst>
              <a:path w="9262872" h="6858000" extrusionOk="0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" name="Google Shape;101;p26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aign — Black">
  <p:cSld name="Campaign — Black">
    <p:bg>
      <p:bgPr>
        <a:solidFill>
          <a:schemeClr val="dk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/>
          <p:nvPr/>
        </p:nvSpPr>
        <p:spPr>
          <a:xfrm>
            <a:off x="4482847" y="1943181"/>
            <a:ext cx="178308" cy="181188"/>
          </a:xfrm>
          <a:custGeom>
            <a:avLst/>
            <a:gdLst/>
            <a:ahLst/>
            <a:cxnLst/>
            <a:rect l="l" t="t" r="r" b="b"/>
            <a:pathLst>
              <a:path w="237744" h="241584" extrusionOk="0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27"/>
          <p:cNvSpPr txBox="1">
            <a:spLocks noGrp="1"/>
          </p:cNvSpPr>
          <p:nvPr>
            <p:ph type="ctrTitle"/>
          </p:nvPr>
        </p:nvSpPr>
        <p:spPr>
          <a:xfrm>
            <a:off x="1215010" y="2322926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sz="32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aign — Red">
  <p:cSld name="Campaign — Red">
    <p:bg>
      <p:bgPr>
        <a:solidFill>
          <a:schemeClr val="accen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/>
          <p:nvPr/>
        </p:nvSpPr>
        <p:spPr>
          <a:xfrm>
            <a:off x="4482847" y="1943181"/>
            <a:ext cx="178308" cy="181188"/>
          </a:xfrm>
          <a:custGeom>
            <a:avLst/>
            <a:gdLst/>
            <a:ahLst/>
            <a:cxnLst/>
            <a:rect l="l" t="t" r="r" b="b"/>
            <a:pathLst>
              <a:path w="237744" h="241584" extrusionOk="0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" name="Google Shape;108;p28"/>
          <p:cNvSpPr txBox="1">
            <a:spLocks noGrp="1"/>
          </p:cNvSpPr>
          <p:nvPr>
            <p:ph type="ctrTitle"/>
          </p:nvPr>
        </p:nvSpPr>
        <p:spPr>
          <a:xfrm>
            <a:off x="1215010" y="2322926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sz="32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aign — Blue">
  <p:cSld name="Campaign — Blue">
    <p:bg>
      <p:bgPr>
        <a:solidFill>
          <a:schemeClr val="accen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/>
          <p:nvPr/>
        </p:nvSpPr>
        <p:spPr>
          <a:xfrm>
            <a:off x="4482847" y="1943181"/>
            <a:ext cx="178308" cy="181188"/>
          </a:xfrm>
          <a:custGeom>
            <a:avLst/>
            <a:gdLst/>
            <a:ahLst/>
            <a:cxnLst/>
            <a:rect l="l" t="t" r="r" b="b"/>
            <a:pathLst>
              <a:path w="237744" h="241584" extrusionOk="0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29"/>
          <p:cNvSpPr txBox="1">
            <a:spLocks noGrp="1"/>
          </p:cNvSpPr>
          <p:nvPr>
            <p:ph type="ctrTitle"/>
          </p:nvPr>
        </p:nvSpPr>
        <p:spPr>
          <a:xfrm>
            <a:off x="1215010" y="2322926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sz="32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Black">
  <p:cSld name="Seize — Black">
    <p:bg>
      <p:bgPr>
        <a:solidFill>
          <a:srgbClr val="262626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ctrTitle"/>
          </p:nvPr>
        </p:nvSpPr>
        <p:spPr>
          <a:xfrm>
            <a:off x="1009957" y="2069571"/>
            <a:ext cx="7121800" cy="1004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None/>
              <a:defRPr sz="26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/>
          <p:nvPr/>
        </p:nvSpPr>
        <p:spPr>
          <a:xfrm>
            <a:off x="2770632" y="771525"/>
            <a:ext cx="3600450" cy="360045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Blue">
  <p:cSld name="Seize — Blue">
    <p:bg>
      <p:bgPr>
        <a:solidFill>
          <a:schemeClr val="accent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ctrTitle"/>
          </p:nvPr>
        </p:nvSpPr>
        <p:spPr>
          <a:xfrm>
            <a:off x="1009957" y="2069571"/>
            <a:ext cx="7121800" cy="1004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None/>
              <a:defRPr sz="26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/>
          <p:nvPr/>
        </p:nvSpPr>
        <p:spPr>
          <a:xfrm>
            <a:off x="2770632" y="771525"/>
            <a:ext cx="3600450" cy="360045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3014" cy="56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sz="17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37402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ircle image: Image Right">
  <p:cSld name="Half circle image: Image Righ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4711446" y="0"/>
            <a:ext cx="4432554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548625" anchor="ctr" anchorCtr="0">
            <a:noAutofit/>
          </a:bodyPr>
          <a:lstStyle>
            <a:lvl1pPr marR="0" lvl="0" algn="ctr" rtl="0">
              <a:lnSpc>
                <a:spcPct val="2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sz="8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514350" y="665227"/>
            <a:ext cx="3915918" cy="85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sz="17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514350" y="1778809"/>
            <a:ext cx="3915918" cy="2699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marL="914400" lvl="1" indent="-31750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05902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— Black 2 lines" type="title">
  <p:cSld name="Divider — Black 2 lines">
    <p:bg>
      <p:bgPr>
        <a:solidFill>
          <a:schemeClr val="dk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514483" y="2076950"/>
            <a:ext cx="8115127" cy="15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 b="0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514483" y="2304999"/>
            <a:ext cx="8115127" cy="86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"/>
              <a:buNone/>
              <a:defRPr sz="26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78104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Image">
  <p:cSld name="Agenda — Image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>
            <a:spLocks noGrp="1"/>
          </p:cNvSpPr>
          <p:nvPr>
            <p:ph type="pic" idx="2"/>
          </p:nvPr>
        </p:nvSpPr>
        <p:spPr>
          <a:xfrm>
            <a:off x="4398264" y="0"/>
            <a:ext cx="474345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548625" anchor="ctr" anchorCtr="0">
            <a:noAutofit/>
          </a:bodyPr>
          <a:lstStyle>
            <a:lvl1pPr marR="0" lvl="0" algn="ctr" rtl="0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sz="8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ctrTitle"/>
          </p:nvPr>
        </p:nvSpPr>
        <p:spPr>
          <a:xfrm>
            <a:off x="514350" y="500634"/>
            <a:ext cx="3518154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body" idx="1"/>
          </p:nvPr>
        </p:nvSpPr>
        <p:spPr>
          <a:xfrm>
            <a:off x="514350" y="817376"/>
            <a:ext cx="3518154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marL="914400" lvl="1" indent="-3175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2pPr>
            <a:lvl3pPr marL="1371600" lvl="2" indent="-3175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marL="1828800" lvl="3" indent="-3175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marL="2286000" lvl="4" indent="-3175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3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 Medium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endParaRPr/>
          </a:p>
        </p:txBody>
      </p:sp>
      <p:sp>
        <p:nvSpPr>
          <p:cNvPr id="133" name="Google Shape;133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34" name="Google Shape;13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White">
  <p:cSld name="Agenda — Whit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>
            <a:spLocks noGrp="1"/>
          </p:cNvSpPr>
          <p:nvPr>
            <p:ph type="ctrTitle"/>
          </p:nvPr>
        </p:nvSpPr>
        <p:spPr>
          <a:xfrm>
            <a:off x="514350" y="500634"/>
            <a:ext cx="8113014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body" idx="1"/>
          </p:nvPr>
        </p:nvSpPr>
        <p:spPr>
          <a:xfrm>
            <a:off x="514350" y="817376"/>
            <a:ext cx="8113014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marL="914400" lvl="1" indent="-3175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2pPr>
            <a:lvl3pPr marL="1371600" lvl="2" indent="-3175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marL="1828800" lvl="3" indent="-3175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marL="2286000" lvl="4" indent="-3175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5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Full Image">
  <p:cSld name="Agenda — Full Image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>
            <a:spLocks noGrp="1"/>
          </p:cNvSpPr>
          <p:nvPr>
            <p:ph type="pic" idx="2"/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480050" anchor="ctr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sz="8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ctrTitle"/>
          </p:nvPr>
        </p:nvSpPr>
        <p:spPr>
          <a:xfrm>
            <a:off x="514350" y="500634"/>
            <a:ext cx="8113014" cy="16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6"/>
          <p:cNvSpPr txBox="1">
            <a:spLocks noGrp="1"/>
          </p:cNvSpPr>
          <p:nvPr>
            <p:ph type="body" idx="1"/>
          </p:nvPr>
        </p:nvSpPr>
        <p:spPr>
          <a:xfrm>
            <a:off x="514350" y="817376"/>
            <a:ext cx="8113014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36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: Image Right Option 2">
  <p:cSld name="One Column: Image Right Option 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0"/>
          <p:cNvSpPr>
            <a:spLocks noGrp="1"/>
          </p:cNvSpPr>
          <p:nvPr>
            <p:ph type="pic" idx="2"/>
          </p:nvPr>
        </p:nvSpPr>
        <p:spPr>
          <a:xfrm>
            <a:off x="2335077" y="0"/>
            <a:ext cx="6808923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480050" anchor="ctr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sz="8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title"/>
          </p:nvPr>
        </p:nvSpPr>
        <p:spPr>
          <a:xfrm>
            <a:off x="514350" y="2516886"/>
            <a:ext cx="1803654" cy="528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sz="17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body" idx="1"/>
          </p:nvPr>
        </p:nvSpPr>
        <p:spPr>
          <a:xfrm>
            <a:off x="514350" y="3302290"/>
            <a:ext cx="1803654" cy="1328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marL="914400" lvl="1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40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: Full Image">
  <p:cSld name="One Column: Full Imag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1"/>
          <p:cNvSpPr>
            <a:spLocks noGrp="1"/>
          </p:cNvSpPr>
          <p:nvPr>
            <p:ph type="pic" idx="2"/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480050" anchor="ctr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sz="8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1803654" cy="528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sz="17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41"/>
          <p:cNvSpPr txBox="1">
            <a:spLocks noGrp="1"/>
          </p:cNvSpPr>
          <p:nvPr>
            <p:ph type="body" idx="1"/>
          </p:nvPr>
        </p:nvSpPr>
        <p:spPr>
          <a:xfrm>
            <a:off x="514350" y="1299755"/>
            <a:ext cx="1803654" cy="3329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marL="914400" lvl="1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1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: Image Left">
  <p:cSld name="One Column: Image Lef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2"/>
          <p:cNvSpPr>
            <a:spLocks noGrp="1"/>
          </p:cNvSpPr>
          <p:nvPr>
            <p:ph type="pic" idx="2"/>
          </p:nvPr>
        </p:nvSpPr>
        <p:spPr>
          <a:xfrm>
            <a:off x="0" y="0"/>
            <a:ext cx="4430268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480050" rIns="0" bIns="0" anchor="ctr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sz="8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67" name="Google Shape;167;p42"/>
          <p:cNvSpPr txBox="1">
            <a:spLocks noGrp="1"/>
          </p:cNvSpPr>
          <p:nvPr>
            <p:ph type="title"/>
          </p:nvPr>
        </p:nvSpPr>
        <p:spPr>
          <a:xfrm>
            <a:off x="4711446" y="665226"/>
            <a:ext cx="3915918" cy="856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sz="17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2"/>
          <p:cNvSpPr txBox="1">
            <a:spLocks noGrp="1"/>
          </p:cNvSpPr>
          <p:nvPr>
            <p:ph type="body" idx="1"/>
          </p:nvPr>
        </p:nvSpPr>
        <p:spPr>
          <a:xfrm>
            <a:off x="4711446" y="1778809"/>
            <a:ext cx="3915918" cy="2699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marL="914400" lvl="1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2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ircle image: Image Left">
  <p:cSld name="Half circle image: Image Lef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43"/>
          <p:cNvSpPr>
            <a:spLocks noGrp="1"/>
          </p:cNvSpPr>
          <p:nvPr>
            <p:ph type="pic" idx="2"/>
          </p:nvPr>
        </p:nvSpPr>
        <p:spPr>
          <a:xfrm>
            <a:off x="0" y="0"/>
            <a:ext cx="4432555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480050" anchor="ctr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sz="8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3" name="Google Shape;173;p43"/>
          <p:cNvSpPr txBox="1">
            <a:spLocks noGrp="1"/>
          </p:cNvSpPr>
          <p:nvPr>
            <p:ph type="title"/>
          </p:nvPr>
        </p:nvSpPr>
        <p:spPr>
          <a:xfrm>
            <a:off x="4711446" y="665226"/>
            <a:ext cx="3915918" cy="856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sz="17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body" idx="1"/>
          </p:nvPr>
        </p:nvSpPr>
        <p:spPr>
          <a:xfrm>
            <a:off x="4711446" y="1778809"/>
            <a:ext cx="3915918" cy="2699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marL="914400" lvl="1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ircle image: Image Right">
  <p:cSld name="Half circle image: Image Righ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4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44"/>
          <p:cNvSpPr>
            <a:spLocks noGrp="1"/>
          </p:cNvSpPr>
          <p:nvPr>
            <p:ph type="pic" idx="2"/>
          </p:nvPr>
        </p:nvSpPr>
        <p:spPr>
          <a:xfrm>
            <a:off x="4711446" y="0"/>
            <a:ext cx="4432554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0" rIns="0" bIns="548625" anchor="ctr" anchorCtr="0">
            <a:noAutofit/>
          </a:bodyPr>
          <a:lstStyle>
            <a:lvl1pPr marR="0" lvl="0" algn="ctr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sz="8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8" name="Google Shape;178;p44"/>
          <p:cNvSpPr txBox="1">
            <a:spLocks noGrp="1"/>
          </p:cNvSpPr>
          <p:nvPr>
            <p:ph type="title"/>
          </p:nvPr>
        </p:nvSpPr>
        <p:spPr>
          <a:xfrm>
            <a:off x="514350" y="665226"/>
            <a:ext cx="3915918" cy="856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sz="17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44"/>
          <p:cNvSpPr txBox="1">
            <a:spLocks noGrp="1"/>
          </p:cNvSpPr>
          <p:nvPr>
            <p:ph type="body" idx="1"/>
          </p:nvPr>
        </p:nvSpPr>
        <p:spPr>
          <a:xfrm>
            <a:off x="514350" y="1778809"/>
            <a:ext cx="3915918" cy="2699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marL="914400" lvl="1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Layout">
  <p:cSld name="Two Column Layou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3014" cy="56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sz="17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5"/>
          <p:cNvSpPr txBox="1">
            <a:spLocks noGrp="1"/>
          </p:cNvSpPr>
          <p:nvPr>
            <p:ph type="body" idx="1"/>
          </p:nvPr>
        </p:nvSpPr>
        <p:spPr>
          <a:xfrm>
            <a:off x="514350" y="1637782"/>
            <a:ext cx="8113014" cy="272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marL="914400" lvl="1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subTitle" idx="2"/>
          </p:nvPr>
        </p:nvSpPr>
        <p:spPr>
          <a:xfrm>
            <a:off x="514350" y="1341638"/>
            <a:ext cx="8113014" cy="19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SemiBold"/>
              <a:buNone/>
              <a:defRPr sz="1100" b="0" i="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short paragraph">
  <p:cSld name="Title with short paragraph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6"/>
          <p:cNvSpPr txBox="1">
            <a:spLocks noGrp="1"/>
          </p:cNvSpPr>
          <p:nvPr>
            <p:ph type="title"/>
          </p:nvPr>
        </p:nvSpPr>
        <p:spPr>
          <a:xfrm>
            <a:off x="514350" y="2146554"/>
            <a:ext cx="251688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sz="17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6"/>
          <p:cNvSpPr txBox="1">
            <a:spLocks noGrp="1"/>
          </p:cNvSpPr>
          <p:nvPr>
            <p:ph type="body" idx="1"/>
          </p:nvPr>
        </p:nvSpPr>
        <p:spPr>
          <a:xfrm>
            <a:off x="4018788" y="1426464"/>
            <a:ext cx="4615434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marL="914400" lvl="1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6"/>
          <p:cNvSpPr txBox="1">
            <a:spLocks noGrp="1"/>
          </p:cNvSpPr>
          <p:nvPr>
            <p:ph type="subTitle" idx="2"/>
          </p:nvPr>
        </p:nvSpPr>
        <p:spPr>
          <a:xfrm>
            <a:off x="4018788" y="1117854"/>
            <a:ext cx="4615434" cy="19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SemiBold"/>
              <a:buNone/>
              <a:defRPr sz="1100" b="0" i="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46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7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3014" cy="56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sz="17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7"/>
          <p:cNvSpPr>
            <a:spLocks noGrp="1"/>
          </p:cNvSpPr>
          <p:nvPr>
            <p:ph type="chart" idx="2"/>
          </p:nvPr>
        </p:nvSpPr>
        <p:spPr>
          <a:xfrm>
            <a:off x="514484" y="1354347"/>
            <a:ext cx="8115127" cy="3102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800" rIns="0" bIns="0" anchor="ctr" anchorCtr="0">
            <a:noAutofit/>
          </a:bodyPr>
          <a:lstStyle>
            <a:lvl1pPr marR="0" lvl="0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3" name="Google Shape;193;p47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8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3014" cy="56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sz="17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8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with Copy">
  <p:cSld name="Logo with Copy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9"/>
          <p:cNvSpPr txBox="1">
            <a:spLocks noGrp="1"/>
          </p:cNvSpPr>
          <p:nvPr>
            <p:ph type="body" idx="1"/>
          </p:nvPr>
        </p:nvSpPr>
        <p:spPr>
          <a:xfrm>
            <a:off x="514350" y="822960"/>
            <a:ext cx="2516886" cy="315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marL="914400" lvl="1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49"/>
          <p:cNvSpPr txBox="1">
            <a:spLocks noGrp="1"/>
          </p:cNvSpPr>
          <p:nvPr>
            <p:ph type="subTitle" idx="2"/>
          </p:nvPr>
        </p:nvSpPr>
        <p:spPr>
          <a:xfrm>
            <a:off x="514350" y="514350"/>
            <a:ext cx="2516886" cy="19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SemiBold"/>
              <a:buNone/>
              <a:defRPr sz="1100" b="0" i="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49"/>
          <p:cNvSpPr>
            <a:spLocks noGrp="1"/>
          </p:cNvSpPr>
          <p:nvPr>
            <p:ph type="pic" idx="3"/>
          </p:nvPr>
        </p:nvSpPr>
        <p:spPr>
          <a:xfrm>
            <a:off x="3314700" y="0"/>
            <a:ext cx="58293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480050" rIns="0" bIns="0" anchor="ctr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sz="8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01" name="Google Shape;201;p49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Full Page">
  <p:cSld name="Logo Full Page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0"/>
          <p:cNvSpPr>
            <a:spLocks noGrp="1"/>
          </p:cNvSpPr>
          <p:nvPr>
            <p:ph type="pic" idx="2"/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spcFirstLastPara="1" wrap="square" lIns="0" tIns="480050" rIns="0" bIns="0" anchor="ctr" anchorCtr="0">
            <a:noAutofit/>
          </a:bodyPr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sz="8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04" name="Google Shape;204;p50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3014" cy="56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sz="17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0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3014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sz="17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514350" y="1371600"/>
            <a:ext cx="8113014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98" r:id="rId13"/>
    <p:sldLayoutId id="2147483699" r:id="rId14"/>
    <p:sldLayoutId id="2147483700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">
          <p15:clr>
            <a:srgbClr val="F26B43"/>
          </p15:clr>
        </p15:guide>
        <p15:guide id="2" pos="324">
          <p15:clr>
            <a:srgbClr val="F26B43"/>
          </p15:clr>
        </p15:guide>
        <p15:guide id="3" pos="5436">
          <p15:clr>
            <a:srgbClr val="F26B43"/>
          </p15:clr>
        </p15:guide>
        <p15:guide id="4" pos="576">
          <p15:clr>
            <a:srgbClr val="F26B43"/>
          </p15:clr>
        </p15:guide>
        <p15:guide id="5" pos="756">
          <p15:clr>
            <a:srgbClr val="F26B43"/>
          </p15:clr>
        </p15:guide>
        <p15:guide id="6" pos="1026">
          <p15:clr>
            <a:srgbClr val="F26B43"/>
          </p15:clr>
        </p15:guide>
        <p15:guide id="7" pos="1206">
          <p15:clr>
            <a:srgbClr val="F26B43"/>
          </p15:clr>
        </p15:guide>
        <p15:guide id="8" pos="1458">
          <p15:clr>
            <a:srgbClr val="F26B43"/>
          </p15:clr>
        </p15:guide>
        <p15:guide id="9" pos="1638">
          <p15:clr>
            <a:srgbClr val="F26B43"/>
          </p15:clr>
        </p15:guide>
        <p15:guide id="10" pos="1908">
          <p15:clr>
            <a:srgbClr val="F26B43"/>
          </p15:clr>
        </p15:guide>
        <p15:guide id="11" pos="2088">
          <p15:clr>
            <a:srgbClr val="F26B43"/>
          </p15:clr>
        </p15:guide>
        <p15:guide id="12" pos="2340">
          <p15:clr>
            <a:srgbClr val="F26B43"/>
          </p15:clr>
        </p15:guide>
        <p15:guide id="13" pos="2520">
          <p15:clr>
            <a:srgbClr val="F26B43"/>
          </p15:clr>
        </p15:guide>
        <p15:guide id="14" pos="2790">
          <p15:clr>
            <a:srgbClr val="F26B43"/>
          </p15:clr>
        </p15:guide>
        <p15:guide id="15" pos="2970">
          <p15:clr>
            <a:srgbClr val="F26B43"/>
          </p15:clr>
        </p15:guide>
        <p15:guide id="16" pos="3240">
          <p15:clr>
            <a:srgbClr val="F26B43"/>
          </p15:clr>
        </p15:guide>
        <p15:guide id="17" pos="3420">
          <p15:clr>
            <a:srgbClr val="F26B43"/>
          </p15:clr>
        </p15:guide>
        <p15:guide id="18" pos="3672">
          <p15:clr>
            <a:srgbClr val="F26B43"/>
          </p15:clr>
        </p15:guide>
        <p15:guide id="19" pos="3852">
          <p15:clr>
            <a:srgbClr val="F26B43"/>
          </p15:clr>
        </p15:guide>
        <p15:guide id="20" pos="4122">
          <p15:clr>
            <a:srgbClr val="F26B43"/>
          </p15:clr>
        </p15:guide>
        <p15:guide id="21" pos="4302">
          <p15:clr>
            <a:srgbClr val="F26B43"/>
          </p15:clr>
        </p15:guide>
        <p15:guide id="22" pos="4554">
          <p15:clr>
            <a:srgbClr val="F26B43"/>
          </p15:clr>
        </p15:guide>
        <p15:guide id="23" pos="4734">
          <p15:clr>
            <a:srgbClr val="F26B43"/>
          </p15:clr>
        </p15:guide>
        <p15:guide id="24" pos="5004">
          <p15:clr>
            <a:srgbClr val="F26B43"/>
          </p15:clr>
        </p15:guide>
        <p15:guide id="25" pos="5184">
          <p15:clr>
            <a:srgbClr val="F26B43"/>
          </p15:clr>
        </p15:guide>
        <p15:guide id="26" orient="horz" pos="29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3014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sz="17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514350" y="1371600"/>
            <a:ext cx="8113014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">
          <p15:clr>
            <a:srgbClr val="F26B43"/>
          </p15:clr>
        </p15:guide>
        <p15:guide id="2" pos="324">
          <p15:clr>
            <a:srgbClr val="F26B43"/>
          </p15:clr>
        </p15:guide>
        <p15:guide id="3" pos="5436">
          <p15:clr>
            <a:srgbClr val="F26B43"/>
          </p15:clr>
        </p15:guide>
        <p15:guide id="4" pos="576">
          <p15:clr>
            <a:srgbClr val="F26B43"/>
          </p15:clr>
        </p15:guide>
        <p15:guide id="5" pos="756">
          <p15:clr>
            <a:srgbClr val="F26B43"/>
          </p15:clr>
        </p15:guide>
        <p15:guide id="6" pos="1026">
          <p15:clr>
            <a:srgbClr val="F26B43"/>
          </p15:clr>
        </p15:guide>
        <p15:guide id="7" pos="1206">
          <p15:clr>
            <a:srgbClr val="F26B43"/>
          </p15:clr>
        </p15:guide>
        <p15:guide id="8" pos="1458">
          <p15:clr>
            <a:srgbClr val="F26B43"/>
          </p15:clr>
        </p15:guide>
        <p15:guide id="9" pos="1638">
          <p15:clr>
            <a:srgbClr val="F26B43"/>
          </p15:clr>
        </p15:guide>
        <p15:guide id="10" pos="1908">
          <p15:clr>
            <a:srgbClr val="F26B43"/>
          </p15:clr>
        </p15:guide>
        <p15:guide id="11" pos="2088">
          <p15:clr>
            <a:srgbClr val="F26B43"/>
          </p15:clr>
        </p15:guide>
        <p15:guide id="12" pos="2340">
          <p15:clr>
            <a:srgbClr val="F26B43"/>
          </p15:clr>
        </p15:guide>
        <p15:guide id="13" pos="2520">
          <p15:clr>
            <a:srgbClr val="F26B43"/>
          </p15:clr>
        </p15:guide>
        <p15:guide id="14" pos="2790">
          <p15:clr>
            <a:srgbClr val="F26B43"/>
          </p15:clr>
        </p15:guide>
        <p15:guide id="15" pos="2970">
          <p15:clr>
            <a:srgbClr val="F26B43"/>
          </p15:clr>
        </p15:guide>
        <p15:guide id="16" pos="3240">
          <p15:clr>
            <a:srgbClr val="F26B43"/>
          </p15:clr>
        </p15:guide>
        <p15:guide id="17" pos="3420">
          <p15:clr>
            <a:srgbClr val="F26B43"/>
          </p15:clr>
        </p15:guide>
        <p15:guide id="18" pos="3672">
          <p15:clr>
            <a:srgbClr val="F26B43"/>
          </p15:clr>
        </p15:guide>
        <p15:guide id="19" pos="3852">
          <p15:clr>
            <a:srgbClr val="F26B43"/>
          </p15:clr>
        </p15:guide>
        <p15:guide id="20" pos="4122">
          <p15:clr>
            <a:srgbClr val="F26B43"/>
          </p15:clr>
        </p15:guide>
        <p15:guide id="21" pos="4302">
          <p15:clr>
            <a:srgbClr val="F26B43"/>
          </p15:clr>
        </p15:guide>
        <p15:guide id="22" pos="4554">
          <p15:clr>
            <a:srgbClr val="F26B43"/>
          </p15:clr>
        </p15:guide>
        <p15:guide id="23" pos="4734">
          <p15:clr>
            <a:srgbClr val="F26B43"/>
          </p15:clr>
        </p15:guide>
        <p15:guide id="24" pos="5004">
          <p15:clr>
            <a:srgbClr val="F26B43"/>
          </p15:clr>
        </p15:guide>
        <p15:guide id="25" pos="5184">
          <p15:clr>
            <a:srgbClr val="F26B43"/>
          </p15:clr>
        </p15:guide>
        <p15:guide id="26" orient="horz" pos="291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3014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sz="17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37"/>
          <p:cNvSpPr txBox="1">
            <a:spLocks noGrp="1"/>
          </p:cNvSpPr>
          <p:nvPr>
            <p:ph type="body" idx="1"/>
          </p:nvPr>
        </p:nvSpPr>
        <p:spPr>
          <a:xfrm>
            <a:off x="514350" y="1371600"/>
            <a:ext cx="8113014" cy="326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9845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9845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9845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9845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47" name="Google Shape;147;p37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">
          <p15:clr>
            <a:srgbClr val="F26B43"/>
          </p15:clr>
        </p15:guide>
        <p15:guide id="2" pos="324">
          <p15:clr>
            <a:srgbClr val="F26B43"/>
          </p15:clr>
        </p15:guide>
        <p15:guide id="3" pos="5436">
          <p15:clr>
            <a:srgbClr val="F26B43"/>
          </p15:clr>
        </p15:guide>
        <p15:guide id="4" pos="576">
          <p15:clr>
            <a:srgbClr val="F26B43"/>
          </p15:clr>
        </p15:guide>
        <p15:guide id="5" pos="756">
          <p15:clr>
            <a:srgbClr val="F26B43"/>
          </p15:clr>
        </p15:guide>
        <p15:guide id="6" pos="1026">
          <p15:clr>
            <a:srgbClr val="F26B43"/>
          </p15:clr>
        </p15:guide>
        <p15:guide id="7" pos="1206">
          <p15:clr>
            <a:srgbClr val="F26B43"/>
          </p15:clr>
        </p15:guide>
        <p15:guide id="8" pos="1458">
          <p15:clr>
            <a:srgbClr val="F26B43"/>
          </p15:clr>
        </p15:guide>
        <p15:guide id="9" pos="1638">
          <p15:clr>
            <a:srgbClr val="F26B43"/>
          </p15:clr>
        </p15:guide>
        <p15:guide id="10" pos="1908">
          <p15:clr>
            <a:srgbClr val="F26B43"/>
          </p15:clr>
        </p15:guide>
        <p15:guide id="11" pos="2088">
          <p15:clr>
            <a:srgbClr val="F26B43"/>
          </p15:clr>
        </p15:guide>
        <p15:guide id="12" pos="2340">
          <p15:clr>
            <a:srgbClr val="F26B43"/>
          </p15:clr>
        </p15:guide>
        <p15:guide id="13" pos="2520">
          <p15:clr>
            <a:srgbClr val="F26B43"/>
          </p15:clr>
        </p15:guide>
        <p15:guide id="14" pos="2790">
          <p15:clr>
            <a:srgbClr val="F26B43"/>
          </p15:clr>
        </p15:guide>
        <p15:guide id="15" pos="2970">
          <p15:clr>
            <a:srgbClr val="F26B43"/>
          </p15:clr>
        </p15:guide>
        <p15:guide id="16" pos="3240">
          <p15:clr>
            <a:srgbClr val="F26B43"/>
          </p15:clr>
        </p15:guide>
        <p15:guide id="17" pos="3420">
          <p15:clr>
            <a:srgbClr val="F26B43"/>
          </p15:clr>
        </p15:guide>
        <p15:guide id="18" pos="3672">
          <p15:clr>
            <a:srgbClr val="F26B43"/>
          </p15:clr>
        </p15:guide>
        <p15:guide id="19" pos="3852">
          <p15:clr>
            <a:srgbClr val="F26B43"/>
          </p15:clr>
        </p15:guide>
        <p15:guide id="20" pos="4122">
          <p15:clr>
            <a:srgbClr val="F26B43"/>
          </p15:clr>
        </p15:guide>
        <p15:guide id="21" pos="4302">
          <p15:clr>
            <a:srgbClr val="F26B43"/>
          </p15:clr>
        </p15:guide>
        <p15:guide id="22" pos="4554">
          <p15:clr>
            <a:srgbClr val="F26B43"/>
          </p15:clr>
        </p15:guide>
        <p15:guide id="23" pos="4734">
          <p15:clr>
            <a:srgbClr val="F26B43"/>
          </p15:clr>
        </p15:guide>
        <p15:guide id="24" pos="5004">
          <p15:clr>
            <a:srgbClr val="F26B43"/>
          </p15:clr>
        </p15:guide>
        <p15:guide id="25" pos="5184">
          <p15:clr>
            <a:srgbClr val="F26B43"/>
          </p15:clr>
        </p15:guide>
        <p15:guide id="26" orient="horz" pos="29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1"/>
          <p:cNvSpPr txBox="1"/>
          <p:nvPr/>
        </p:nvSpPr>
        <p:spPr>
          <a:xfrm>
            <a:off x="1397925" y="661900"/>
            <a:ext cx="6633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Course Registration System</a:t>
            </a:r>
            <a:endParaRPr sz="3800" dirty="0">
              <a:solidFill>
                <a:srgbClr val="0078C4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C4A0CF0F-6001-4E1D-BCEB-6E1E17F34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463" y="1585081"/>
            <a:ext cx="3265074" cy="26365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0"/>
          <p:cNvSpPr txBox="1"/>
          <p:nvPr/>
        </p:nvSpPr>
        <p:spPr>
          <a:xfrm>
            <a:off x="348980" y="2005706"/>
            <a:ext cx="1546322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Deepankar Pradhan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60"/>
          <p:cNvSpPr txBox="1"/>
          <p:nvPr/>
        </p:nvSpPr>
        <p:spPr>
          <a:xfrm>
            <a:off x="3947688" y="2055030"/>
            <a:ext cx="1834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Ahemad Pathan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60"/>
          <p:cNvSpPr txBox="1"/>
          <p:nvPr/>
        </p:nvSpPr>
        <p:spPr>
          <a:xfrm>
            <a:off x="7140372" y="2005706"/>
            <a:ext cx="15462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Rajesh Reddy Gakkula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60"/>
          <p:cNvSpPr txBox="1"/>
          <p:nvPr/>
        </p:nvSpPr>
        <p:spPr>
          <a:xfrm>
            <a:off x="1895302" y="4494732"/>
            <a:ext cx="16374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Aryan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0"/>
          <p:cNvSpPr txBox="1"/>
          <p:nvPr/>
        </p:nvSpPr>
        <p:spPr>
          <a:xfrm>
            <a:off x="5429250" y="4512800"/>
            <a:ext cx="1834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Rushabh Patil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40220E-4FD5-4FC7-8E05-B8277BE63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06" t="3649" r="12977" b="6970"/>
          <a:stretch/>
        </p:blipFill>
        <p:spPr>
          <a:xfrm>
            <a:off x="196087" y="223005"/>
            <a:ext cx="1699215" cy="1713539"/>
          </a:xfrm>
          <a:prstGeom prst="flowChartConnector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1A07EB-B658-4C55-85CA-BFCE7C27D3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16" t="2863" r="17212" b="10003"/>
          <a:stretch/>
        </p:blipFill>
        <p:spPr>
          <a:xfrm>
            <a:off x="1628247" y="2361225"/>
            <a:ext cx="2086504" cy="2100116"/>
          </a:xfrm>
          <a:prstGeom prst="flowChartConnector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34CE33-18F2-4419-B35D-756324754E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32" t="4018" r="12419" b="8893"/>
          <a:stretch/>
        </p:blipFill>
        <p:spPr>
          <a:xfrm>
            <a:off x="4055723" y="325700"/>
            <a:ext cx="1721987" cy="1680000"/>
          </a:xfrm>
          <a:prstGeom prst="flowChartConnector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69F5685-4345-49D5-BD02-347167441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285" y="292161"/>
            <a:ext cx="1721987" cy="173160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2DACD09-1C94-4AA8-BB5F-A936B0080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2444818"/>
            <a:ext cx="1834800" cy="2049914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0"/>
      <p:bldP spid="379" grpId="0"/>
      <p:bldP spid="380" grpId="0"/>
      <p:bldP spid="381" grpId="0"/>
      <p:bldP spid="38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2"/>
          <p:cNvSpPr txBox="1">
            <a:spLocks noGrp="1"/>
          </p:cNvSpPr>
          <p:nvPr>
            <p:ph type="ctrTitle"/>
          </p:nvPr>
        </p:nvSpPr>
        <p:spPr>
          <a:xfrm>
            <a:off x="874636" y="2049651"/>
            <a:ext cx="3104528" cy="1561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4400"/>
            </a:pPr>
            <a:r>
              <a:rPr lang="en-US" sz="3300" dirty="0"/>
              <a:t>Team Structure</a:t>
            </a:r>
            <a:endParaRPr dirty="0"/>
          </a:p>
        </p:txBody>
      </p:sp>
      <p:sp>
        <p:nvSpPr>
          <p:cNvPr id="363" name="Google Shape;363;p12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11</a:t>
            </a:fld>
            <a:endParaRPr/>
          </a:p>
        </p:txBody>
      </p:sp>
      <p:pic>
        <p:nvPicPr>
          <p:cNvPr id="364" name="Google Shape;364;p1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383" r="3383"/>
          <a:stretch/>
        </p:blipFill>
        <p:spPr>
          <a:xfrm>
            <a:off x="4398264" y="0"/>
            <a:ext cx="474345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2" name="Google Shape;392;p61"/>
          <p:cNvGraphicFramePr/>
          <p:nvPr>
            <p:extLst>
              <p:ext uri="{D42A27DB-BD31-4B8C-83A1-F6EECF244321}">
                <p14:modId xmlns:p14="http://schemas.microsoft.com/office/powerpoint/2010/main" val="235300194"/>
              </p:ext>
            </p:extLst>
          </p:nvPr>
        </p:nvGraphicFramePr>
        <p:xfrm>
          <a:off x="1371125" y="1359350"/>
          <a:ext cx="6572725" cy="2803975"/>
        </p:xfrm>
        <a:graphic>
          <a:graphicData uri="http://schemas.openxmlformats.org/drawingml/2006/table">
            <a:tbl>
              <a:tblPr>
                <a:noFill/>
                <a:tableStyleId>{F93D0B31-CEFB-4F74-BC39-B7A7CF5910F1}</a:tableStyleId>
              </a:tblPr>
              <a:tblGrid>
                <a:gridCol w="2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Name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Responsibility</a:t>
                      </a:r>
                      <a:endParaRPr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Deepankar Pradhan</a:t>
                      </a:r>
                      <a:endParaRPr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Implemented Professor, User functionalities</a:t>
                      </a:r>
                      <a:endParaRPr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Aryan</a:t>
                      </a:r>
                      <a:endParaRPr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Implemented Student, User functionalities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Sequence Diagrams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Ahemad</a:t>
                      </a:r>
                      <a:r>
                        <a:rPr lang="en-IN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Pathan</a:t>
                      </a:r>
                    </a:p>
                  </a:txBody>
                  <a:tcPr marL="91425" marR="91425" marT="91425" marB="914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Rushabh</a:t>
                      </a:r>
                      <a:r>
                        <a:rPr lang="en-IN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Patil</a:t>
                      </a:r>
                    </a:p>
                  </a:txBody>
                  <a:tcPr marL="91425" marR="91425" marT="91425" marB="91425"/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Implemented Admin functionalities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Class Diagrams</a:t>
                      </a:r>
                      <a:endParaRPr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Rajesh Reddy </a:t>
                      </a:r>
                      <a:r>
                        <a:rPr lang="en-IN" dirty="0" err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Gakkula</a:t>
                      </a:r>
                      <a:endParaRPr lang="en-IN"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2"/>
          <p:cNvSpPr txBox="1">
            <a:spLocks noGrp="1"/>
          </p:cNvSpPr>
          <p:nvPr>
            <p:ph type="ctrTitle"/>
          </p:nvPr>
        </p:nvSpPr>
        <p:spPr>
          <a:xfrm>
            <a:off x="847165" y="2049568"/>
            <a:ext cx="2897521" cy="43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Project Goals</a:t>
            </a:r>
            <a:endParaRPr sz="1100">
              <a:solidFill>
                <a:srgbClr val="0078C4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99" name="Google Shape;399;p62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13</a:t>
            </a:fld>
            <a:endParaRPr sz="1100"/>
          </a:p>
        </p:txBody>
      </p:sp>
      <p:pic>
        <p:nvPicPr>
          <p:cNvPr id="400" name="Google Shape;40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075" y="0"/>
            <a:ext cx="5297724" cy="51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3"/>
          <p:cNvSpPr txBox="1">
            <a:spLocks noGrp="1"/>
          </p:cNvSpPr>
          <p:nvPr>
            <p:ph type="title"/>
          </p:nvPr>
        </p:nvSpPr>
        <p:spPr>
          <a:xfrm>
            <a:off x="514350" y="339786"/>
            <a:ext cx="81129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lang="en" sz="2900" b="1" dirty="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Problem Statement</a:t>
            </a:r>
            <a:endParaRPr sz="2900" dirty="0">
              <a:solidFill>
                <a:srgbClr val="0078C4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grpSp>
        <p:nvGrpSpPr>
          <p:cNvPr id="407" name="Google Shape;407;p63"/>
          <p:cNvGrpSpPr/>
          <p:nvPr/>
        </p:nvGrpSpPr>
        <p:grpSpPr>
          <a:xfrm>
            <a:off x="5554484" y="1088709"/>
            <a:ext cx="1303525" cy="1306319"/>
            <a:chOff x="403166" y="1435608"/>
            <a:chExt cx="2456700" cy="2596024"/>
          </a:xfrm>
        </p:grpSpPr>
        <p:sp>
          <p:nvSpPr>
            <p:cNvPr id="408" name="Google Shape;408;p63"/>
            <p:cNvSpPr/>
            <p:nvPr/>
          </p:nvSpPr>
          <p:spPr>
            <a:xfrm>
              <a:off x="403166" y="1539832"/>
              <a:ext cx="2456700" cy="24918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409" name="Google Shape;409;p63"/>
            <p:cNvPicPr preferRelativeResize="0"/>
            <p:nvPr/>
          </p:nvPicPr>
          <p:blipFill rotWithShape="1">
            <a:blip r:embed="rId3">
              <a:alphaModFix/>
            </a:blip>
            <a:srcRect l="24437" t="15289" r="26022" b="16268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Google Shape;410;p63"/>
            <p:cNvSpPr/>
            <p:nvPr/>
          </p:nvSpPr>
          <p:spPr>
            <a:xfrm>
              <a:off x="573783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1" name="Google Shape;411;p63"/>
            <p:cNvSpPr txBox="1"/>
            <p:nvPr/>
          </p:nvSpPr>
          <p:spPr>
            <a:xfrm>
              <a:off x="726842" y="1514247"/>
              <a:ext cx="3792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2" name="Google Shape;412;p63"/>
          <p:cNvSpPr txBox="1"/>
          <p:nvPr/>
        </p:nvSpPr>
        <p:spPr>
          <a:xfrm>
            <a:off x="5381742" y="2681077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63"/>
          <p:cNvSpPr txBox="1"/>
          <p:nvPr/>
        </p:nvSpPr>
        <p:spPr>
          <a:xfrm>
            <a:off x="7194664" y="2678229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4" name="Google Shape;414;p63"/>
          <p:cNvGrpSpPr/>
          <p:nvPr/>
        </p:nvGrpSpPr>
        <p:grpSpPr>
          <a:xfrm>
            <a:off x="7649499" y="1064609"/>
            <a:ext cx="1268149" cy="1327312"/>
            <a:chOff x="3363489" y="1435608"/>
            <a:chExt cx="2456700" cy="2592406"/>
          </a:xfrm>
        </p:grpSpPr>
        <p:pic>
          <p:nvPicPr>
            <p:cNvPr id="415" name="Google Shape;415;p6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63"/>
            <p:cNvSpPr/>
            <p:nvPr/>
          </p:nvSpPr>
          <p:spPr>
            <a:xfrm>
              <a:off x="3363489" y="1575814"/>
              <a:ext cx="2456700" cy="24522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7" name="Google Shape;417;p63"/>
            <p:cNvSpPr/>
            <p:nvPr/>
          </p:nvSpPr>
          <p:spPr>
            <a:xfrm>
              <a:off x="3560165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8" name="Google Shape;418;p63"/>
            <p:cNvSpPr txBox="1"/>
            <p:nvPr/>
          </p:nvSpPr>
          <p:spPr>
            <a:xfrm>
              <a:off x="3676543" y="1515148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63"/>
          <p:cNvSpPr txBox="1"/>
          <p:nvPr/>
        </p:nvSpPr>
        <p:spPr>
          <a:xfrm>
            <a:off x="5381742" y="4610882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3"/>
          <p:cNvSpPr txBox="1"/>
          <p:nvPr/>
        </p:nvSpPr>
        <p:spPr>
          <a:xfrm>
            <a:off x="7181441" y="4637823"/>
            <a:ext cx="1913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63"/>
          <p:cNvGrpSpPr/>
          <p:nvPr/>
        </p:nvGrpSpPr>
        <p:grpSpPr>
          <a:xfrm>
            <a:off x="5554420" y="3140487"/>
            <a:ext cx="1554354" cy="1497120"/>
            <a:chOff x="6338184" y="1435608"/>
            <a:chExt cx="2456700" cy="2596011"/>
          </a:xfrm>
        </p:grpSpPr>
        <p:sp>
          <p:nvSpPr>
            <p:cNvPr id="422" name="Google Shape;422;p63"/>
            <p:cNvSpPr/>
            <p:nvPr/>
          </p:nvSpPr>
          <p:spPr>
            <a:xfrm>
              <a:off x="6338184" y="1579419"/>
              <a:ext cx="2456700" cy="24522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3" name="Google Shape;423;p63"/>
            <p:cNvSpPr/>
            <p:nvPr/>
          </p:nvSpPr>
          <p:spPr>
            <a:xfrm>
              <a:off x="6584024" y="1435608"/>
              <a:ext cx="694200" cy="73140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4" name="Google Shape;424;p63"/>
            <p:cNvSpPr txBox="1"/>
            <p:nvPr/>
          </p:nvSpPr>
          <p:spPr>
            <a:xfrm>
              <a:off x="6700402" y="1579419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5" name="Google Shape;425;p6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20088" y="1979529"/>
              <a:ext cx="1113645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6" name="Google Shape;426;p63"/>
          <p:cNvGrpSpPr/>
          <p:nvPr/>
        </p:nvGrpSpPr>
        <p:grpSpPr>
          <a:xfrm>
            <a:off x="7675920" y="3216512"/>
            <a:ext cx="1241616" cy="1294088"/>
            <a:chOff x="9314007" y="1435608"/>
            <a:chExt cx="2456700" cy="2604323"/>
          </a:xfrm>
        </p:grpSpPr>
        <p:grpSp>
          <p:nvGrpSpPr>
            <p:cNvPr id="427" name="Google Shape;427;p63"/>
            <p:cNvGrpSpPr/>
            <p:nvPr/>
          </p:nvGrpSpPr>
          <p:grpSpPr>
            <a:xfrm>
              <a:off x="9314007" y="1435608"/>
              <a:ext cx="2456700" cy="2604323"/>
              <a:chOff x="9314007" y="1435608"/>
              <a:chExt cx="2456700" cy="2604323"/>
            </a:xfrm>
          </p:grpSpPr>
          <p:sp>
            <p:nvSpPr>
              <p:cNvPr id="428" name="Google Shape;428;p63"/>
              <p:cNvSpPr/>
              <p:nvPr/>
            </p:nvSpPr>
            <p:spPr>
              <a:xfrm>
                <a:off x="9314007" y="1587731"/>
                <a:ext cx="2456700" cy="2452200"/>
              </a:xfrm>
              <a:prstGeom prst="ellipse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429" name="Google Shape;429;p6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0" name="Google Shape;430;p63"/>
              <p:cNvSpPr/>
              <p:nvPr/>
            </p:nvSpPr>
            <p:spPr>
              <a:xfrm>
                <a:off x="9380505" y="1435608"/>
                <a:ext cx="694200" cy="731400"/>
              </a:xfrm>
              <a:prstGeom prst="ellipse">
                <a:avLst/>
              </a:prstGeom>
              <a:solidFill>
                <a:srgbClr val="EE646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431" name="Google Shape;431;p63"/>
            <p:cNvSpPr txBox="1"/>
            <p:nvPr/>
          </p:nvSpPr>
          <p:spPr>
            <a:xfrm>
              <a:off x="9496883" y="1555976"/>
              <a:ext cx="46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 b="0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2" name="Google Shape;432;p63"/>
          <p:cNvSpPr txBox="1"/>
          <p:nvPr/>
        </p:nvSpPr>
        <p:spPr>
          <a:xfrm>
            <a:off x="343500" y="1143203"/>
            <a:ext cx="4246752" cy="3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To develop a POS application and REST API for </a:t>
            </a:r>
            <a:r>
              <a:rPr lang="en" sz="2000" b="1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Course Registration System</a:t>
            </a:r>
            <a:r>
              <a:rPr lang="en" sz="20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using JAVA where the student can register, add/drop course,view report card, do the fee payment, Professors can view courses, enrolled students, allocate grades to students while admin can manage users, add/drop courses to catalog.</a:t>
            </a:r>
            <a:endParaRPr sz="20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i="0" u="none" strike="noStrike" cap="none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i="0" u="none" strike="noStrike" cap="none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4"/>
          <p:cNvSpPr txBox="1">
            <a:spLocks noGrp="1"/>
          </p:cNvSpPr>
          <p:nvPr>
            <p:ph type="ctrTitle"/>
          </p:nvPr>
        </p:nvSpPr>
        <p:spPr>
          <a:xfrm>
            <a:off x="618475" y="1920225"/>
            <a:ext cx="27426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Engineering</a:t>
            </a:r>
            <a:br>
              <a:rPr lang="en" sz="330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</a:br>
            <a:r>
              <a:rPr lang="en" sz="330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Practices</a:t>
            </a:r>
            <a:endParaRPr sz="1100">
              <a:solidFill>
                <a:srgbClr val="0078C4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39" name="Google Shape;439;p64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15</a:t>
            </a:fld>
            <a:endParaRPr sz="1100"/>
          </a:p>
        </p:txBody>
      </p:sp>
      <p:pic>
        <p:nvPicPr>
          <p:cNvPr id="440" name="Google Shape;440;p6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650" r="8649"/>
          <a:stretch/>
        </p:blipFill>
        <p:spPr>
          <a:xfrm>
            <a:off x="4398264" y="0"/>
            <a:ext cx="4732020" cy="5131106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575" y="467432"/>
            <a:ext cx="4286774" cy="4283199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5"/>
          <p:cNvSpPr/>
          <p:nvPr/>
        </p:nvSpPr>
        <p:spPr>
          <a:xfrm>
            <a:off x="4836375" y="276275"/>
            <a:ext cx="1328700" cy="6027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 Gathering</a:t>
            </a:r>
            <a:endParaRPr/>
          </a:p>
        </p:txBody>
      </p:sp>
      <p:sp>
        <p:nvSpPr>
          <p:cNvPr id="447" name="Google Shape;447;p65"/>
          <p:cNvSpPr/>
          <p:nvPr/>
        </p:nvSpPr>
        <p:spPr>
          <a:xfrm>
            <a:off x="6165075" y="2175075"/>
            <a:ext cx="1328700" cy="602700"/>
          </a:xfrm>
          <a:prstGeom prst="wedgeRoundRectCallout">
            <a:avLst>
              <a:gd name="adj1" fmla="val -55673"/>
              <a:gd name="adj2" fmla="val 23673"/>
              <a:gd name="adj3" fmla="val 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 Selection</a:t>
            </a:r>
            <a:endParaRPr/>
          </a:p>
        </p:txBody>
      </p:sp>
      <p:sp>
        <p:nvSpPr>
          <p:cNvPr id="448" name="Google Shape;448;p65"/>
          <p:cNvSpPr/>
          <p:nvPr/>
        </p:nvSpPr>
        <p:spPr>
          <a:xfrm>
            <a:off x="5383325" y="4189950"/>
            <a:ext cx="1514700" cy="878400"/>
          </a:xfrm>
          <a:prstGeom prst="wedgeRoundRectCallout">
            <a:avLst>
              <a:gd name="adj1" fmla="val -60834"/>
              <a:gd name="adj2" fmla="val -31973"/>
              <a:gd name="adj3" fmla="val 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Artifacts, Architecture Design</a:t>
            </a:r>
            <a:endParaRPr/>
          </a:p>
        </p:txBody>
      </p:sp>
      <p:sp>
        <p:nvSpPr>
          <p:cNvPr id="449" name="Google Shape;449;p65"/>
          <p:cNvSpPr/>
          <p:nvPr/>
        </p:nvSpPr>
        <p:spPr>
          <a:xfrm>
            <a:off x="2386050" y="4385800"/>
            <a:ext cx="1328700" cy="602700"/>
          </a:xfrm>
          <a:prstGeom prst="wedgeRoundRectCallout">
            <a:avLst>
              <a:gd name="adj1" fmla="val 25011"/>
              <a:gd name="adj2" fmla="val -67741"/>
              <a:gd name="adj3" fmla="val 0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development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6"/>
          <p:cNvSpPr txBox="1">
            <a:spLocks noGrp="1"/>
          </p:cNvSpPr>
          <p:nvPr>
            <p:ph type="ctrTitle"/>
          </p:nvPr>
        </p:nvSpPr>
        <p:spPr>
          <a:xfrm>
            <a:off x="960250" y="2042137"/>
            <a:ext cx="2138100" cy="9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Tech Stack</a:t>
            </a:r>
            <a:endParaRPr sz="1100">
              <a:solidFill>
                <a:srgbClr val="3C78D8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56" name="Google Shape;456;p66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17</a:t>
            </a:fld>
            <a:endParaRPr sz="1100"/>
          </a:p>
        </p:txBody>
      </p:sp>
      <p:pic>
        <p:nvPicPr>
          <p:cNvPr id="457" name="Google Shape;45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973" y="0"/>
            <a:ext cx="57080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sldNum" idx="12"/>
          </p:nvPr>
        </p:nvSpPr>
        <p:spPr>
          <a:xfrm>
            <a:off x="7499540" y="4887885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18</a:t>
            </a:fld>
            <a:endParaRPr sz="1100"/>
          </a:p>
        </p:txBody>
      </p:sp>
      <p:sp>
        <p:nvSpPr>
          <p:cNvPr id="465" name="Google Shape;465;p67"/>
          <p:cNvSpPr/>
          <p:nvPr/>
        </p:nvSpPr>
        <p:spPr>
          <a:xfrm>
            <a:off x="1035709" y="249380"/>
            <a:ext cx="1645920" cy="7107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i="0" u="none" strike="noStrike" cap="none" dirty="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Backend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6" name="Google Shape;466;p67"/>
          <p:cNvSpPr/>
          <p:nvPr/>
        </p:nvSpPr>
        <p:spPr>
          <a:xfrm>
            <a:off x="2822800" y="237026"/>
            <a:ext cx="1645920" cy="71073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Testing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7" name="Google Shape;467;p67"/>
          <p:cNvSpPr/>
          <p:nvPr/>
        </p:nvSpPr>
        <p:spPr>
          <a:xfrm>
            <a:off x="4607947" y="249380"/>
            <a:ext cx="1645920" cy="710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i="0" u="none" strike="noStrike" cap="non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Data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8" name="Google Shape;468;p67"/>
          <p:cNvSpPr/>
          <p:nvPr/>
        </p:nvSpPr>
        <p:spPr>
          <a:xfrm>
            <a:off x="6392996" y="237026"/>
            <a:ext cx="1645920" cy="710738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dirty="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SCM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9" name="Google Shape;469;p67"/>
          <p:cNvSpPr/>
          <p:nvPr/>
        </p:nvSpPr>
        <p:spPr>
          <a:xfrm>
            <a:off x="1037625" y="1197716"/>
            <a:ext cx="1645800" cy="38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0" name="Google Shape;470;p67"/>
          <p:cNvSpPr/>
          <p:nvPr/>
        </p:nvSpPr>
        <p:spPr>
          <a:xfrm>
            <a:off x="2822800" y="1140916"/>
            <a:ext cx="1645920" cy="38349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1" name="Google Shape;471;p67"/>
          <p:cNvSpPr/>
          <p:nvPr/>
        </p:nvSpPr>
        <p:spPr>
          <a:xfrm>
            <a:off x="3658412" y="1293195"/>
            <a:ext cx="1645800" cy="38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2" name="Google Shape;472;p67"/>
          <p:cNvSpPr/>
          <p:nvPr/>
        </p:nvSpPr>
        <p:spPr>
          <a:xfrm>
            <a:off x="6393114" y="1140915"/>
            <a:ext cx="1645920" cy="38349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82" name="Google Shape;482;p67"/>
          <p:cNvPicPr preferRelativeResize="0"/>
          <p:nvPr/>
        </p:nvPicPr>
        <p:blipFill rotWithShape="1">
          <a:blip r:embed="rId3">
            <a:alphaModFix/>
          </a:blip>
          <a:srcRect l="21652" t="23254" r="22961" b="21405"/>
          <a:stretch/>
        </p:blipFill>
        <p:spPr>
          <a:xfrm>
            <a:off x="1177915" y="4295785"/>
            <a:ext cx="1270260" cy="71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7"/>
          <p:cNvSpPr/>
          <p:nvPr/>
        </p:nvSpPr>
        <p:spPr>
          <a:xfrm flipH="1">
            <a:off x="1037638" y="1097279"/>
            <a:ext cx="1645919" cy="18703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Core Language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5" name="Google Shape;475;p67"/>
          <p:cNvSpPr/>
          <p:nvPr/>
        </p:nvSpPr>
        <p:spPr>
          <a:xfrm flipH="1">
            <a:off x="1035711" y="1876771"/>
            <a:ext cx="1645919" cy="18703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Framework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6" name="Google Shape;476;p67"/>
          <p:cNvSpPr/>
          <p:nvPr/>
        </p:nvSpPr>
        <p:spPr>
          <a:xfrm flipH="1">
            <a:off x="6393116" y="1122213"/>
            <a:ext cx="1645800" cy="382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Code Collaboration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77" name="Google Shape;477;p67"/>
          <p:cNvPicPr preferRelativeResize="0"/>
          <p:nvPr/>
        </p:nvPicPr>
        <p:blipFill rotWithShape="1">
          <a:blip r:embed="rId4">
            <a:alphaModFix/>
          </a:blip>
          <a:srcRect l="9305" t="12930" b="-3"/>
          <a:stretch/>
        </p:blipFill>
        <p:spPr>
          <a:xfrm>
            <a:off x="4907215" y="1554126"/>
            <a:ext cx="954963" cy="549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6293" y="1293195"/>
            <a:ext cx="384752" cy="52980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7"/>
          <p:cNvSpPr/>
          <p:nvPr/>
        </p:nvSpPr>
        <p:spPr>
          <a:xfrm flipH="1">
            <a:off x="2822904" y="1097278"/>
            <a:ext cx="1645800" cy="186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Tools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80" name="Google Shape;480;p67"/>
          <p:cNvSpPr/>
          <p:nvPr/>
        </p:nvSpPr>
        <p:spPr>
          <a:xfrm flipH="1">
            <a:off x="4608007" y="1128445"/>
            <a:ext cx="1645800" cy="186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SQL Database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81" name="Google Shape;481;p67"/>
          <p:cNvSpPr/>
          <p:nvPr/>
        </p:nvSpPr>
        <p:spPr>
          <a:xfrm flipH="1">
            <a:off x="1037679" y="3856777"/>
            <a:ext cx="1645800" cy="397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 dirty="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Application Server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84" name="Google Shape;48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3224" y="2130809"/>
            <a:ext cx="1151577" cy="66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9641" y="2885411"/>
            <a:ext cx="954950" cy="5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35840" y="2849543"/>
            <a:ext cx="620100" cy="66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5970" y="1370054"/>
            <a:ext cx="1099874" cy="764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24674" y="2491948"/>
            <a:ext cx="786925" cy="7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49554" y="1673864"/>
            <a:ext cx="1533050" cy="84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10395" y="2626515"/>
            <a:ext cx="1411396" cy="5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98541" y="3432440"/>
            <a:ext cx="1147000" cy="11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FD030DF5-FC31-4B41-92EF-6156C900F1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38653" y="3367540"/>
            <a:ext cx="1329152" cy="6978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8"/>
          <p:cNvSpPr txBox="1">
            <a:spLocks noGrp="1"/>
          </p:cNvSpPr>
          <p:nvPr>
            <p:ph type="ctrTitle"/>
          </p:nvPr>
        </p:nvSpPr>
        <p:spPr>
          <a:xfrm>
            <a:off x="829876" y="1696742"/>
            <a:ext cx="2568387" cy="155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Challenges </a:t>
            </a:r>
            <a:br>
              <a:rPr lang="en" sz="3300">
                <a:solidFill>
                  <a:srgbClr val="3C78D8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</a:br>
            <a:r>
              <a:rPr lang="en" sz="3300">
                <a:solidFill>
                  <a:srgbClr val="3C78D8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&amp;</a:t>
            </a:r>
            <a:br>
              <a:rPr lang="en" sz="3300">
                <a:solidFill>
                  <a:srgbClr val="3C78D8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</a:br>
            <a:r>
              <a:rPr lang="en" sz="3300">
                <a:solidFill>
                  <a:srgbClr val="3C78D8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Learnings</a:t>
            </a:r>
            <a:endParaRPr sz="1100">
              <a:solidFill>
                <a:srgbClr val="3C78D8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503" name="Google Shape;503;p68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19</a:t>
            </a:fld>
            <a:endParaRPr sz="1100"/>
          </a:p>
        </p:txBody>
      </p:sp>
      <p:pic>
        <p:nvPicPr>
          <p:cNvPr id="504" name="Google Shape;504;p6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034" t="303" r="11849" b="-210"/>
          <a:stretch/>
        </p:blipFill>
        <p:spPr>
          <a:xfrm>
            <a:off x="4398264" y="0"/>
            <a:ext cx="474345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2</a:t>
            </a:fld>
            <a:endParaRPr sz="1100"/>
          </a:p>
        </p:txBody>
      </p:sp>
      <p:sp>
        <p:nvSpPr>
          <p:cNvPr id="218" name="Google Shape;218;p52"/>
          <p:cNvSpPr txBox="1">
            <a:spLocks noGrp="1"/>
          </p:cNvSpPr>
          <p:nvPr>
            <p:ph type="title"/>
          </p:nvPr>
        </p:nvSpPr>
        <p:spPr>
          <a:xfrm>
            <a:off x="391964" y="330947"/>
            <a:ext cx="25500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None/>
            </a:pPr>
            <a:r>
              <a:rPr lang="en" sz="210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Stakeholders</a:t>
            </a:r>
            <a:endParaRPr sz="1500">
              <a:solidFill>
                <a:srgbClr val="0078C4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19" name="Google Shape;21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0511" y="330947"/>
            <a:ext cx="5645089" cy="38643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220" name="Google Shape;220;p52"/>
          <p:cNvSpPr/>
          <p:nvPr/>
        </p:nvSpPr>
        <p:spPr>
          <a:xfrm>
            <a:off x="391964" y="865811"/>
            <a:ext cx="2752029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Regular"/>
              <a:buAutoNum type="arabicPeriod"/>
            </a:pPr>
            <a:r>
              <a:rPr lang="en" sz="1400" i="0" u="none" strike="noStrike" cap="none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Sponsors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5969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•"/>
            </a:pPr>
            <a:r>
              <a:rPr lang="en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LTI</a:t>
            </a:r>
            <a:endParaRPr sz="1400" i="0" u="none" strike="noStrike" cap="none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None/>
            </a:pPr>
            <a:endParaRPr sz="1400" i="0" u="none" strike="noStrike" cap="none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2.     </a:t>
            </a:r>
            <a:r>
              <a:rPr lang="en" sz="1400" i="0" u="none" strike="noStrike" cap="none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Trainer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6286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Amit Balyan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9" name="Google Shape;509;p69"/>
          <p:cNvGraphicFramePr/>
          <p:nvPr>
            <p:extLst>
              <p:ext uri="{D42A27DB-BD31-4B8C-83A1-F6EECF244321}">
                <p14:modId xmlns:p14="http://schemas.microsoft.com/office/powerpoint/2010/main" val="881269330"/>
              </p:ext>
            </p:extLst>
          </p:nvPr>
        </p:nvGraphicFramePr>
        <p:xfrm>
          <a:off x="156350" y="707970"/>
          <a:ext cx="8831300" cy="3733620"/>
        </p:xfrm>
        <a:graphic>
          <a:graphicData uri="http://schemas.openxmlformats.org/drawingml/2006/table">
            <a:tbl>
              <a:tblPr>
                <a:noFill/>
                <a:tableStyleId>{F93D0B31-CEFB-4F74-BC39-B7A7CF5910F1}</a:tableStyleId>
              </a:tblPr>
              <a:tblGrid>
                <a:gridCol w="161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3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4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Challenges</a:t>
                      </a:r>
                      <a:endParaRPr sz="1800"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Learning</a:t>
                      </a:r>
                      <a:endParaRPr sz="1800"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Week 1</a:t>
                      </a:r>
                      <a:endParaRPr sz="1800"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Understanding the problem statement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Application of OOPs concept in project</a:t>
                      </a:r>
                    </a:p>
                    <a:p>
                      <a:pPr marL="457200" marR="0" lvl="0" indent="-317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  <a:tabLst/>
                        <a:defRPr/>
                      </a:pPr>
                      <a:r>
                        <a:rPr lang="fr-FR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Installation softwares on multiple </a:t>
                      </a:r>
                      <a:r>
                        <a:rPr lang="fr-FR" dirty="0" err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environments</a:t>
                      </a:r>
                      <a:endParaRPr lang="fr-FR"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Problem Statement Learning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Java 11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Java OOPs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Spring STS</a:t>
                      </a:r>
                      <a:endParaRPr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Week 2</a:t>
                      </a:r>
                      <a:endParaRPr sz="1800"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US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Collaboration issues such as merge conflicts in Git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POS application development using layered architecture</a:t>
                      </a:r>
                      <a:endParaRPr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17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EB Garamond"/>
                        <a:buChar char="➔"/>
                        <a:tabLst/>
                        <a:defRPr/>
                      </a:pPr>
                      <a:r>
                        <a:rPr lang="en-IN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SQL</a:t>
                      </a:r>
                      <a:endParaRPr lang="en"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57200" marR="0" lvl="0" indent="-317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EB Garamond"/>
                        <a:buChar char="➔"/>
                        <a:tabLst/>
                        <a:defRPr/>
                      </a:pPr>
                      <a:r>
                        <a:rPr lang="en-IN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Git commands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-IN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Exception Handling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Week 3</a:t>
                      </a:r>
                      <a:endParaRPr sz="1800" b="1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Resolving jar and version dependencies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Testing with Request Methods</a:t>
                      </a:r>
                      <a:endParaRPr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Running Apache TomCat server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Service to API</a:t>
                      </a:r>
                      <a:endParaRPr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REST API development using Spring Boot</a:t>
                      </a:r>
                      <a:endParaRPr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Maven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EB Garamond"/>
                        <a:buChar char="➔"/>
                      </a:pPr>
                      <a:r>
                        <a:rPr lang="en" dirty="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POSTMAN</a:t>
                      </a:r>
                      <a:endParaRPr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1"/>
          <p:cNvSpPr txBox="1">
            <a:spLocks noGrp="1"/>
          </p:cNvSpPr>
          <p:nvPr>
            <p:ph type="ctrTitle"/>
          </p:nvPr>
        </p:nvSpPr>
        <p:spPr>
          <a:xfrm>
            <a:off x="751698" y="2135250"/>
            <a:ext cx="30162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Architecture Design</a:t>
            </a:r>
            <a:endParaRPr sz="1100">
              <a:solidFill>
                <a:srgbClr val="3C78D8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522" name="Google Shape;522;p71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21</a:t>
            </a:fld>
            <a:endParaRPr sz="1100"/>
          </a:p>
        </p:txBody>
      </p:sp>
      <p:pic>
        <p:nvPicPr>
          <p:cNvPr id="523" name="Google Shape;52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625" y="5400"/>
            <a:ext cx="5214374" cy="51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2"/>
          <p:cNvSpPr/>
          <p:nvPr/>
        </p:nvSpPr>
        <p:spPr>
          <a:xfrm>
            <a:off x="2664675" y="1195475"/>
            <a:ext cx="5454600" cy="31176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9" name="Google Shape;52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00" y="2805800"/>
            <a:ext cx="669353" cy="44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0" name="Google Shape;530;p72"/>
          <p:cNvCxnSpPr/>
          <p:nvPr/>
        </p:nvCxnSpPr>
        <p:spPr>
          <a:xfrm>
            <a:off x="1565750" y="3123675"/>
            <a:ext cx="966600" cy="8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1" name="Google Shape;531;p72"/>
          <p:cNvSpPr txBox="1"/>
          <p:nvPr/>
        </p:nvSpPr>
        <p:spPr>
          <a:xfrm>
            <a:off x="1497963" y="2774250"/>
            <a:ext cx="1009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HTTP Request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2" name="Google Shape;53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89" y="3345695"/>
            <a:ext cx="583976" cy="405749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72"/>
          <p:cNvSpPr/>
          <p:nvPr/>
        </p:nvSpPr>
        <p:spPr>
          <a:xfrm>
            <a:off x="2991250" y="2142150"/>
            <a:ext cx="271500" cy="197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72"/>
          <p:cNvSpPr/>
          <p:nvPr/>
        </p:nvSpPr>
        <p:spPr>
          <a:xfrm>
            <a:off x="5452950" y="2143400"/>
            <a:ext cx="271500" cy="1975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72"/>
          <p:cNvSpPr/>
          <p:nvPr/>
        </p:nvSpPr>
        <p:spPr>
          <a:xfrm>
            <a:off x="4209288" y="2169575"/>
            <a:ext cx="271500" cy="1975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6" name="Google Shape;536;p72"/>
          <p:cNvPicPr preferRelativeResize="0"/>
          <p:nvPr/>
        </p:nvPicPr>
        <p:blipFill rotWithShape="1">
          <a:blip r:embed="rId5">
            <a:alphaModFix/>
          </a:blip>
          <a:srcRect l="9305" t="12929"/>
          <a:stretch/>
        </p:blipFill>
        <p:spPr>
          <a:xfrm>
            <a:off x="6979899" y="3001624"/>
            <a:ext cx="954963" cy="5490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7" name="Google Shape;537;p72"/>
          <p:cNvCxnSpPr/>
          <p:nvPr/>
        </p:nvCxnSpPr>
        <p:spPr>
          <a:xfrm>
            <a:off x="3388850" y="3132975"/>
            <a:ext cx="719400" cy="6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8" name="Google Shape;538;p72"/>
          <p:cNvCxnSpPr/>
          <p:nvPr/>
        </p:nvCxnSpPr>
        <p:spPr>
          <a:xfrm>
            <a:off x="4607175" y="3154025"/>
            <a:ext cx="719400" cy="6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p72"/>
          <p:cNvCxnSpPr/>
          <p:nvPr/>
        </p:nvCxnSpPr>
        <p:spPr>
          <a:xfrm rot="10800000">
            <a:off x="4638400" y="3467475"/>
            <a:ext cx="669000" cy="12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0" name="Google Shape;540;p72"/>
          <p:cNvCxnSpPr/>
          <p:nvPr/>
        </p:nvCxnSpPr>
        <p:spPr>
          <a:xfrm rot="10800000">
            <a:off x="3388925" y="3436825"/>
            <a:ext cx="694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72"/>
          <p:cNvCxnSpPr/>
          <p:nvPr/>
        </p:nvCxnSpPr>
        <p:spPr>
          <a:xfrm rot="10800000">
            <a:off x="1555738" y="3430075"/>
            <a:ext cx="985800" cy="13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72"/>
          <p:cNvCxnSpPr/>
          <p:nvPr/>
        </p:nvCxnSpPr>
        <p:spPr>
          <a:xfrm>
            <a:off x="5800590" y="3154025"/>
            <a:ext cx="1059000" cy="4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72"/>
          <p:cNvCxnSpPr/>
          <p:nvPr/>
        </p:nvCxnSpPr>
        <p:spPr>
          <a:xfrm rot="10800000">
            <a:off x="5818225" y="3454750"/>
            <a:ext cx="985800" cy="13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4" name="Google Shape;544;p72"/>
          <p:cNvSpPr txBox="1"/>
          <p:nvPr/>
        </p:nvSpPr>
        <p:spPr>
          <a:xfrm>
            <a:off x="1452025" y="3480075"/>
            <a:ext cx="1059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HTTP Response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5" name="Google Shape;545;p72"/>
          <p:cNvSpPr txBox="1"/>
          <p:nvPr/>
        </p:nvSpPr>
        <p:spPr>
          <a:xfrm>
            <a:off x="2664675" y="1750575"/>
            <a:ext cx="117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Java Main Client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6" name="Google Shape;546;p72"/>
          <p:cNvSpPr txBox="1"/>
          <p:nvPr/>
        </p:nvSpPr>
        <p:spPr>
          <a:xfrm>
            <a:off x="3874238" y="1750575"/>
            <a:ext cx="117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Business Code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7" name="Google Shape;547;p72"/>
          <p:cNvSpPr txBox="1"/>
          <p:nvPr/>
        </p:nvSpPr>
        <p:spPr>
          <a:xfrm>
            <a:off x="5083825" y="1750575"/>
            <a:ext cx="1121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Database Code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8" name="Google Shape;548;p72"/>
          <p:cNvSpPr txBox="1"/>
          <p:nvPr/>
        </p:nvSpPr>
        <p:spPr>
          <a:xfrm>
            <a:off x="2829600" y="830425"/>
            <a:ext cx="117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POS Application</a:t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3"/>
          <p:cNvSpPr txBox="1">
            <a:spLocks noGrp="1"/>
          </p:cNvSpPr>
          <p:nvPr>
            <p:ph type="ctrTitle"/>
          </p:nvPr>
        </p:nvSpPr>
        <p:spPr>
          <a:xfrm>
            <a:off x="1386399" y="2135250"/>
            <a:ext cx="14133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Demo</a:t>
            </a:r>
            <a:endParaRPr sz="1100">
              <a:solidFill>
                <a:srgbClr val="3C78D8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55" name="Google Shape;555;p73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23</a:t>
            </a:fld>
            <a:endParaRPr sz="1100"/>
          </a:p>
        </p:txBody>
      </p:sp>
      <p:pic>
        <p:nvPicPr>
          <p:cNvPr id="556" name="Google Shape;55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134" y="-31805"/>
            <a:ext cx="513786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4"/>
          <p:cNvSpPr txBox="1">
            <a:spLocks noGrp="1"/>
          </p:cNvSpPr>
          <p:nvPr>
            <p:ph type="ctrTitle"/>
          </p:nvPr>
        </p:nvSpPr>
        <p:spPr>
          <a:xfrm>
            <a:off x="1098176" y="2135250"/>
            <a:ext cx="233430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Questions</a:t>
            </a:r>
            <a:endParaRPr sz="1100">
              <a:solidFill>
                <a:srgbClr val="3C78D8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63" name="Google Shape;563;p74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24</a:t>
            </a:fld>
            <a:endParaRPr sz="1100"/>
          </a:p>
        </p:txBody>
      </p:sp>
      <p:pic>
        <p:nvPicPr>
          <p:cNvPr id="564" name="Google Shape;56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125" y="0"/>
            <a:ext cx="52378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5"/>
          <p:cNvSpPr txBox="1">
            <a:spLocks noGrp="1"/>
          </p:cNvSpPr>
          <p:nvPr>
            <p:ph type="ctrTitle"/>
          </p:nvPr>
        </p:nvSpPr>
        <p:spPr>
          <a:xfrm>
            <a:off x="1009957" y="2069571"/>
            <a:ext cx="71217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</a:pPr>
            <a:r>
              <a:rPr lang="en" sz="3600" dirty="0"/>
              <a:t>Thank you</a:t>
            </a:r>
            <a:endParaRPr sz="1100" dirty="0"/>
          </a:p>
        </p:txBody>
      </p:sp>
      <p:sp>
        <p:nvSpPr>
          <p:cNvPr id="571" name="Google Shape;571;p75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400550" y="0"/>
            <a:ext cx="474345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227" name="Google Shape;227;p53"/>
          <p:cNvSpPr txBox="1">
            <a:spLocks noGrp="1"/>
          </p:cNvSpPr>
          <p:nvPr>
            <p:ph type="ctrTitle"/>
          </p:nvPr>
        </p:nvSpPr>
        <p:spPr>
          <a:xfrm>
            <a:off x="387350" y="165600"/>
            <a:ext cx="16323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oppins Medium"/>
              <a:buNone/>
            </a:pPr>
            <a:r>
              <a:rPr lang="en" sz="270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Agenda</a:t>
            </a:r>
            <a:endParaRPr sz="1100">
              <a:solidFill>
                <a:srgbClr val="0078C4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28" name="Google Shape;228;p53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3</a:t>
            </a:fld>
            <a:endParaRPr sz="1100"/>
          </a:p>
        </p:txBody>
      </p:sp>
      <p:grpSp>
        <p:nvGrpSpPr>
          <p:cNvPr id="229" name="Google Shape;229;p53"/>
          <p:cNvGrpSpPr/>
          <p:nvPr/>
        </p:nvGrpSpPr>
        <p:grpSpPr>
          <a:xfrm>
            <a:off x="387348" y="639224"/>
            <a:ext cx="3518157" cy="3642534"/>
            <a:chOff x="516463" y="962766"/>
            <a:chExt cx="4690876" cy="4856712"/>
          </a:xfrm>
        </p:grpSpPr>
        <p:sp>
          <p:nvSpPr>
            <p:cNvPr id="230" name="Google Shape;230;p53"/>
            <p:cNvSpPr/>
            <p:nvPr/>
          </p:nvSpPr>
          <p:spPr>
            <a:xfrm>
              <a:off x="516467" y="962766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01</a:t>
              </a:r>
              <a:endParaRPr sz="1200" b="1" i="0" u="none" strike="noStrike" cap="non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1" name="Google Shape;231;p53"/>
            <p:cNvSpPr/>
            <p:nvPr/>
          </p:nvSpPr>
          <p:spPr>
            <a:xfrm>
              <a:off x="516466" y="1517512"/>
              <a:ext cx="550333" cy="442701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02</a:t>
              </a:r>
              <a:endParaRPr sz="1200" b="1" i="0" u="none" strike="noStrike" cap="non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2" name="Google Shape;232;p53"/>
            <p:cNvSpPr/>
            <p:nvPr/>
          </p:nvSpPr>
          <p:spPr>
            <a:xfrm>
              <a:off x="516465" y="2070944"/>
              <a:ext cx="550333" cy="442701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03</a:t>
              </a:r>
              <a:endParaRPr sz="1200" b="1" i="0" u="none" strike="noStrike" cap="non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3" name="Google Shape;233;p53"/>
            <p:cNvSpPr/>
            <p:nvPr/>
          </p:nvSpPr>
          <p:spPr>
            <a:xfrm>
              <a:off x="516465" y="2601547"/>
              <a:ext cx="550333" cy="44270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04</a:t>
              </a:r>
              <a:endParaRPr sz="1200" b="1" i="0" u="none" strike="noStrike" cap="non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4" name="Google Shape;234;p53"/>
            <p:cNvSpPr/>
            <p:nvPr/>
          </p:nvSpPr>
          <p:spPr>
            <a:xfrm>
              <a:off x="516464" y="3160421"/>
              <a:ext cx="550333" cy="44270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05</a:t>
              </a:r>
              <a:endParaRPr sz="1200" b="1" i="0" u="none" strike="noStrike" cap="non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5" name="Google Shape;235;p53"/>
            <p:cNvSpPr/>
            <p:nvPr/>
          </p:nvSpPr>
          <p:spPr>
            <a:xfrm>
              <a:off x="516463" y="3719295"/>
              <a:ext cx="550333" cy="44270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06</a:t>
              </a:r>
              <a:endParaRPr sz="1200" b="1" i="0" u="none" strike="noStrike" cap="non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6" name="Google Shape;236;p53"/>
            <p:cNvSpPr/>
            <p:nvPr/>
          </p:nvSpPr>
          <p:spPr>
            <a:xfrm>
              <a:off x="516463" y="4278169"/>
              <a:ext cx="550333" cy="44270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07</a:t>
              </a:r>
              <a:endParaRPr sz="1200" b="1" i="0" u="none" strike="noStrike" cap="non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7" name="Google Shape;237;p53"/>
            <p:cNvSpPr/>
            <p:nvPr/>
          </p:nvSpPr>
          <p:spPr>
            <a:xfrm>
              <a:off x="516463" y="4827473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08</a:t>
              </a:r>
              <a:endParaRPr sz="1200" b="1" i="0" u="none" strike="noStrike" cap="non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38" name="Google Shape;238;p53"/>
            <p:cNvSpPr/>
            <p:nvPr/>
          </p:nvSpPr>
          <p:spPr>
            <a:xfrm>
              <a:off x="516463" y="5376777"/>
              <a:ext cx="550333" cy="442701"/>
            </a:xfrm>
            <a:prstGeom prst="rect">
              <a:avLst/>
            </a:prstGeom>
            <a:solidFill>
              <a:srgbClr val="EBC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09</a:t>
              </a:r>
              <a:endParaRPr sz="1200" b="1" i="0" u="none" strike="noStrike" cap="non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40" name="Google Shape;240;p53"/>
            <p:cNvSpPr txBox="1"/>
            <p:nvPr/>
          </p:nvSpPr>
          <p:spPr>
            <a:xfrm>
              <a:off x="1253067" y="99945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i="0" u="none" strike="noStrike" cap="non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Our Journey</a:t>
              </a:r>
              <a:endParaRPr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41" name="Google Shape;241;p53"/>
            <p:cNvSpPr txBox="1"/>
            <p:nvPr/>
          </p:nvSpPr>
          <p:spPr>
            <a:xfrm>
              <a:off x="1253067" y="155701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i="0" u="none" strike="noStrike" cap="non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Our Team</a:t>
              </a:r>
              <a:endParaRPr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42" name="Google Shape;242;p53"/>
            <p:cNvSpPr txBox="1"/>
            <p:nvPr/>
          </p:nvSpPr>
          <p:spPr>
            <a:xfrm>
              <a:off x="1253067" y="265813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Problem Statement</a:t>
              </a:r>
              <a:endParaRPr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43" name="Google Shape;243;p53"/>
            <p:cNvSpPr txBox="1"/>
            <p:nvPr/>
          </p:nvSpPr>
          <p:spPr>
            <a:xfrm>
              <a:off x="1253067" y="319710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i="0" u="none" strike="noStrike" cap="non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Engineering Practices</a:t>
              </a:r>
              <a:endParaRPr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44" name="Google Shape;244;p53"/>
            <p:cNvSpPr txBox="1"/>
            <p:nvPr/>
          </p:nvSpPr>
          <p:spPr>
            <a:xfrm>
              <a:off x="1253067" y="375597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i="0" u="none" strike="noStrike" cap="non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Tech Stack</a:t>
              </a:r>
              <a:endParaRPr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45" name="Google Shape;245;p53"/>
            <p:cNvSpPr txBox="1"/>
            <p:nvPr/>
          </p:nvSpPr>
          <p:spPr>
            <a:xfrm>
              <a:off x="1253067" y="431619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46" name="Google Shape;246;p53"/>
            <p:cNvSpPr txBox="1"/>
            <p:nvPr/>
          </p:nvSpPr>
          <p:spPr>
            <a:xfrm>
              <a:off x="1253038" y="4351570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i="0" u="none" strike="noStrike" cap="none" dirty="0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Challenges &amp; Learnings</a:t>
              </a:r>
              <a:endParaRPr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47" name="Google Shape;247;p53"/>
            <p:cNvSpPr txBox="1"/>
            <p:nvPr/>
          </p:nvSpPr>
          <p:spPr>
            <a:xfrm>
              <a:off x="1253038" y="4912321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i="0" u="none" strike="noStrike" cap="none" dirty="0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Demo</a:t>
              </a:r>
              <a:endParaRPr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48" name="Google Shape;248;p53"/>
            <p:cNvSpPr txBox="1"/>
            <p:nvPr/>
          </p:nvSpPr>
          <p:spPr>
            <a:xfrm>
              <a:off x="1253038" y="5413477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i="0" u="none" strike="noStrike" cap="none" dirty="0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Questions</a:t>
              </a:r>
              <a:endParaRPr sz="1100" i="0" u="none" strike="noStrike" cap="none" dirty="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249" name="Google Shape;249;p53"/>
          <p:cNvSpPr txBox="1"/>
          <p:nvPr/>
        </p:nvSpPr>
        <p:spPr>
          <a:xfrm>
            <a:off x="939800" y="1492580"/>
            <a:ext cx="296570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Team Structure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4"/>
          <p:cNvSpPr txBox="1">
            <a:spLocks noGrp="1"/>
          </p:cNvSpPr>
          <p:nvPr>
            <p:ph type="ctrTitle"/>
          </p:nvPr>
        </p:nvSpPr>
        <p:spPr>
          <a:xfrm>
            <a:off x="974592" y="2048290"/>
            <a:ext cx="2497951" cy="43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 dirty="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Our Journey</a:t>
            </a:r>
            <a:endParaRPr sz="1100" dirty="0">
              <a:solidFill>
                <a:srgbClr val="0078C4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56" name="Google Shape;256;p54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4</a:t>
            </a:fld>
            <a:endParaRPr sz="1100"/>
          </a:p>
        </p:txBody>
      </p:sp>
      <p:pic>
        <p:nvPicPr>
          <p:cNvPr id="257" name="Google Shape;257;p5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8438" t="262" r="3144" b="2222"/>
          <a:stretch/>
        </p:blipFill>
        <p:spPr>
          <a:xfrm>
            <a:off x="4398263" y="0"/>
            <a:ext cx="477263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5</a:t>
            </a:fld>
            <a:endParaRPr sz="1100"/>
          </a:p>
        </p:txBody>
      </p:sp>
      <p:graphicFrame>
        <p:nvGraphicFramePr>
          <p:cNvPr id="263" name="Google Shape;263;p55"/>
          <p:cNvGraphicFramePr/>
          <p:nvPr>
            <p:extLst>
              <p:ext uri="{D42A27DB-BD31-4B8C-83A1-F6EECF244321}">
                <p14:modId xmlns:p14="http://schemas.microsoft.com/office/powerpoint/2010/main" val="3567005787"/>
              </p:ext>
            </p:extLst>
          </p:nvPr>
        </p:nvGraphicFramePr>
        <p:xfrm>
          <a:off x="723900" y="725375"/>
          <a:ext cx="7846350" cy="3301785"/>
        </p:xfrm>
        <a:graphic>
          <a:graphicData uri="http://schemas.openxmlformats.org/drawingml/2006/table">
            <a:tbl>
              <a:tblPr>
                <a:noFill/>
                <a:tableStyleId>{F93D0B31-CEFB-4F74-BC39-B7A7CF5910F1}</a:tableStyleId>
              </a:tblPr>
              <a:tblGrid>
                <a:gridCol w="261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2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8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6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Modules</a:t>
                      </a:r>
                      <a:endParaRPr b="1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Description</a:t>
                      </a:r>
                      <a:endParaRPr b="1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Week 1 (Aug 08 – Aug14)</a:t>
                      </a:r>
                      <a:endParaRPr b="1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Java 11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Java OOPs</a:t>
                      </a:r>
                      <a:endParaRPr lang="en-IN" b="1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57200" marR="0" lvl="0" indent="-317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EB Garamond"/>
                        <a:buChar char="●"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UML Diagrams</a:t>
                      </a:r>
                      <a:endParaRPr b="1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Understanding Java 11 and OOPs features and collections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b="1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Requirement understanding and diagram design</a:t>
                      </a:r>
                      <a:endParaRPr b="1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Week 2 (Sept 05- Sept 11)</a:t>
                      </a:r>
                      <a:endParaRPr b="1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EB Garamond"/>
                        <a:buChar char="●"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Exception Handling</a:t>
                      </a:r>
                      <a:endParaRPr b="1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EB Garamond"/>
                        <a:buChar char="●"/>
                      </a:pPr>
                      <a:r>
                        <a:rPr lang="en-IN" b="1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SQL</a:t>
                      </a:r>
                      <a:endParaRPr b="1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b="1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Developing a POS Application using Java and MySQL.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B7B7B7"/>
                        </a:buClr>
                        <a:buSzPts val="1400"/>
                        <a:buFont typeface="EB Garamond"/>
                        <a:buChar char="➔"/>
                      </a:pPr>
                      <a:r>
                        <a:rPr lang="en" b="1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Understanding Exception Handelling</a:t>
                      </a:r>
                      <a:endParaRPr b="1" dirty="0">
                        <a:solidFill>
                          <a:schemeClr val="tx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3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Week 3 (Sept 12- Sept 16)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99999"/>
                        </a:buClr>
                        <a:buSzPts val="1400"/>
                        <a:buFont typeface="EB Garamond Regular"/>
                        <a:buChar char="●"/>
                      </a:pPr>
                      <a:r>
                        <a:rPr lang="en" b="1" dirty="0">
                          <a:solidFill>
                            <a:schemeClr val="tx1"/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rPr>
                        <a:t>GIT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99999"/>
                        </a:buClr>
                        <a:buSzPts val="1400"/>
                        <a:buFont typeface="EB Garamond Regular"/>
                        <a:buChar char="●"/>
                      </a:pPr>
                      <a:r>
                        <a:rPr lang="en" b="1" dirty="0">
                          <a:solidFill>
                            <a:schemeClr val="tx1"/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rPr>
                        <a:t>Spring REST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999999"/>
                        </a:buClr>
                        <a:buSzPts val="1400"/>
                        <a:buFont typeface="EB Garamond Regular"/>
                        <a:buChar char="●"/>
                      </a:pPr>
                      <a:r>
                        <a:rPr lang="en" b="1" dirty="0">
                          <a:solidFill>
                            <a:schemeClr val="tx1"/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rPr>
                        <a:t>Microservices</a:t>
                      </a:r>
                      <a:endParaRPr b="1" dirty="0">
                        <a:solidFill>
                          <a:schemeClr val="tx1"/>
                        </a:solidFill>
                        <a:latin typeface="EB Garamond Regular"/>
                        <a:ea typeface="EB Garamond Regular"/>
                        <a:cs typeface="EB Garamond Regular"/>
                        <a:sym typeface="EB Garamond Regular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6"/>
                        </a:buClr>
                        <a:buSzPts val="1400"/>
                        <a:buFont typeface="EB Garamond Regular"/>
                        <a:buChar char="➔"/>
                      </a:pPr>
                      <a:r>
                        <a:rPr lang="en" b="1" dirty="0">
                          <a:solidFill>
                            <a:schemeClr val="tx1"/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rPr>
                        <a:t>REST API Development using Spring Boot</a:t>
                      </a:r>
                      <a:endParaRPr b="1" dirty="0">
                        <a:solidFill>
                          <a:schemeClr val="tx1"/>
                        </a:solidFill>
                        <a:latin typeface="EB Garamond Regular"/>
                        <a:ea typeface="EB Garamond Regular"/>
                        <a:cs typeface="EB Garamond Regular"/>
                        <a:sym typeface="EB Garamond Regular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tx1"/>
                        </a:solidFill>
                        <a:latin typeface="EB Garamond Regular"/>
                        <a:ea typeface="EB Garamond Regular"/>
                        <a:cs typeface="EB Garamond Regular"/>
                        <a:sym typeface="EB Garamond Regular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4" name="Google Shape;264;p55"/>
          <p:cNvSpPr txBox="1"/>
          <p:nvPr/>
        </p:nvSpPr>
        <p:spPr>
          <a:xfrm>
            <a:off x="2800725" y="121675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ACTION PLAN</a:t>
            </a:r>
            <a:endParaRPr sz="2300" dirty="0">
              <a:solidFill>
                <a:srgbClr val="0078C4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6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6</a:t>
            </a:fld>
            <a:endParaRPr sz="1100"/>
          </a:p>
        </p:txBody>
      </p:sp>
      <p:sp>
        <p:nvSpPr>
          <p:cNvPr id="271" name="Google Shape;271;p56"/>
          <p:cNvSpPr/>
          <p:nvPr/>
        </p:nvSpPr>
        <p:spPr>
          <a:xfrm>
            <a:off x="6416917" y="2450114"/>
            <a:ext cx="262592" cy="243271"/>
          </a:xfrm>
          <a:custGeom>
            <a:avLst/>
            <a:gdLst/>
            <a:ahLst/>
            <a:cxnLst/>
            <a:rect l="l" t="t" r="r" b="b"/>
            <a:pathLst>
              <a:path w="3520" h="3261" extrusionOk="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72" name="Google Shape;272;p56"/>
          <p:cNvGrpSpPr/>
          <p:nvPr/>
        </p:nvGrpSpPr>
        <p:grpSpPr>
          <a:xfrm>
            <a:off x="2658401" y="808943"/>
            <a:ext cx="4251885" cy="3929675"/>
            <a:chOff x="1559708" y="795543"/>
            <a:chExt cx="7842514" cy="7215829"/>
          </a:xfrm>
        </p:grpSpPr>
        <p:grpSp>
          <p:nvGrpSpPr>
            <p:cNvPr id="273" name="Google Shape;273;p56"/>
            <p:cNvGrpSpPr/>
            <p:nvPr/>
          </p:nvGrpSpPr>
          <p:grpSpPr>
            <a:xfrm>
              <a:off x="1559708" y="6028282"/>
              <a:ext cx="2130431" cy="1983090"/>
              <a:chOff x="5891741" y="1696263"/>
              <a:chExt cx="3024410" cy="2815242"/>
            </a:xfrm>
          </p:grpSpPr>
          <p:sp>
            <p:nvSpPr>
              <p:cNvPr id="274" name="Google Shape;274;p56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5" name="Google Shape;275;p56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76" name="Google Shape;276;p56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w="9525" cap="flat" cmpd="sng">
                  <a:solidFill>
                    <a:srgbClr val="6464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7" name="Google Shape;277;p56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" h="1671" extrusionOk="0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8" name="Google Shape;278;p56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9" name="Google Shape;279;p56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" h="3542" extrusionOk="0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80" name="Google Shape;280;p56"/>
            <p:cNvGrpSpPr/>
            <p:nvPr/>
          </p:nvGrpSpPr>
          <p:grpSpPr>
            <a:xfrm>
              <a:off x="2601156" y="4876306"/>
              <a:ext cx="2354914" cy="2192048"/>
              <a:chOff x="5891741" y="1696263"/>
              <a:chExt cx="3024410" cy="2815242"/>
            </a:xfrm>
          </p:grpSpPr>
          <p:sp>
            <p:nvSpPr>
              <p:cNvPr id="281" name="Google Shape;281;p56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2" name="Google Shape;282;p56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83" name="Google Shape;283;p56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w="9525" cap="flat" cmpd="sng">
                  <a:solidFill>
                    <a:srgbClr val="6464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4" name="Google Shape;284;p56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" h="1671" extrusionOk="0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5" name="Google Shape;285;p56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6" name="Google Shape;286;p56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" h="3542" extrusionOk="0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87" name="Google Shape;287;p56"/>
            <p:cNvGrpSpPr/>
            <p:nvPr/>
          </p:nvGrpSpPr>
          <p:grpSpPr>
            <a:xfrm>
              <a:off x="3746516" y="3609083"/>
              <a:ext cx="2591717" cy="2412474"/>
              <a:chOff x="5891741" y="1696263"/>
              <a:chExt cx="3024410" cy="2815242"/>
            </a:xfrm>
          </p:grpSpPr>
          <p:sp>
            <p:nvSpPr>
              <p:cNvPr id="288" name="Google Shape;288;p56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9" name="Google Shape;289;p56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90" name="Google Shape;290;p56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w="9525" cap="flat" cmpd="sng">
                  <a:solidFill>
                    <a:srgbClr val="6464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1" name="Google Shape;291;p56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" h="1671" extrusionOk="0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2" name="Google Shape;292;p56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3" name="Google Shape;293;p56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" h="3542" extrusionOk="0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94" name="Google Shape;294;p56"/>
            <p:cNvGrpSpPr/>
            <p:nvPr/>
          </p:nvGrpSpPr>
          <p:grpSpPr>
            <a:xfrm>
              <a:off x="5024888" y="2272651"/>
              <a:ext cx="2776385" cy="2584370"/>
              <a:chOff x="5891741" y="1696263"/>
              <a:chExt cx="3024410" cy="2815242"/>
            </a:xfrm>
          </p:grpSpPr>
          <p:sp>
            <p:nvSpPr>
              <p:cNvPr id="295" name="Google Shape;295;p56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6" name="Google Shape;296;p56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97" name="Google Shape;297;p56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w="9525" cap="flat" cmpd="sng">
                  <a:solidFill>
                    <a:srgbClr val="0070C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8" name="Google Shape;298;p56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" h="1671" extrusionOk="0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9" name="Google Shape;299;p56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00" name="Google Shape;300;p56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" h="3542" extrusionOk="0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301" name="Google Shape;301;p56"/>
            <p:cNvGrpSpPr/>
            <p:nvPr/>
          </p:nvGrpSpPr>
          <p:grpSpPr>
            <a:xfrm>
              <a:off x="6377812" y="795543"/>
              <a:ext cx="3024410" cy="2815242"/>
              <a:chOff x="5891741" y="1696263"/>
              <a:chExt cx="3024410" cy="2815242"/>
            </a:xfrm>
          </p:grpSpPr>
          <p:sp>
            <p:nvSpPr>
              <p:cNvPr id="302" name="Google Shape;302;p56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3" name="Google Shape;303;p56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304" name="Google Shape;304;p56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6FC"/>
                </a:solidFill>
                <a:ln w="9525" cap="flat" cmpd="sng">
                  <a:solidFill>
                    <a:srgbClr val="6464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05" name="Google Shape;305;p56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" h="1671" extrusionOk="0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06" name="Google Shape;306;p56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7F7F7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07" name="Google Shape;307;p56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" h="3542" extrusionOk="0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</p:grpSp>
      <p:sp>
        <p:nvSpPr>
          <p:cNvPr id="308" name="Google Shape;308;p56"/>
          <p:cNvSpPr/>
          <p:nvPr/>
        </p:nvSpPr>
        <p:spPr>
          <a:xfrm>
            <a:off x="5776932" y="3110641"/>
            <a:ext cx="262592" cy="243271"/>
          </a:xfrm>
          <a:custGeom>
            <a:avLst/>
            <a:gdLst/>
            <a:ahLst/>
            <a:cxnLst/>
            <a:rect l="l" t="t" r="r" b="b"/>
            <a:pathLst>
              <a:path w="3520" h="3261" extrusionOk="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9" name="Google Shape;309;p56"/>
          <p:cNvSpPr/>
          <p:nvPr/>
        </p:nvSpPr>
        <p:spPr>
          <a:xfrm>
            <a:off x="5297949" y="3653332"/>
            <a:ext cx="262592" cy="243271"/>
          </a:xfrm>
          <a:custGeom>
            <a:avLst/>
            <a:gdLst/>
            <a:ahLst/>
            <a:cxnLst/>
            <a:rect l="l" t="t" r="r" b="b"/>
            <a:pathLst>
              <a:path w="3520" h="3261" extrusionOk="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0" name="Google Shape;310;p56"/>
          <p:cNvSpPr/>
          <p:nvPr/>
        </p:nvSpPr>
        <p:spPr>
          <a:xfrm>
            <a:off x="4128298" y="4329580"/>
            <a:ext cx="262592" cy="243271"/>
          </a:xfrm>
          <a:custGeom>
            <a:avLst/>
            <a:gdLst/>
            <a:ahLst/>
            <a:cxnLst/>
            <a:rect l="l" t="t" r="r" b="b"/>
            <a:pathLst>
              <a:path w="3520" h="3261" extrusionOk="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1" name="Google Shape;311;p56"/>
          <p:cNvSpPr txBox="1"/>
          <p:nvPr/>
        </p:nvSpPr>
        <p:spPr>
          <a:xfrm>
            <a:off x="7039350" y="2115356"/>
            <a:ext cx="1337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CRS P</a:t>
            </a:r>
            <a:r>
              <a:rPr lang="en" sz="14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roject Demo </a:t>
            </a:r>
            <a:endParaRPr sz="1400" b="1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2" name="Google Shape;312;p56"/>
          <p:cNvSpPr txBox="1"/>
          <p:nvPr/>
        </p:nvSpPr>
        <p:spPr>
          <a:xfrm>
            <a:off x="3880950" y="4601245"/>
            <a:ext cx="25251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Understanding Project</a:t>
            </a:r>
            <a:r>
              <a:rPr lang="en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Requirements and Goals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3" name="Google Shape;313;p56"/>
          <p:cNvSpPr txBox="1"/>
          <p:nvPr/>
        </p:nvSpPr>
        <p:spPr>
          <a:xfrm>
            <a:off x="4535700" y="4088950"/>
            <a:ext cx="3693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Decide the T</a:t>
            </a:r>
            <a:r>
              <a:rPr lang="en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echnology stack for console and </a:t>
            </a:r>
            <a:r>
              <a:rPr lang="en" sz="1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REST API development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4" name="Google Shape;314;p56"/>
          <p:cNvSpPr txBox="1"/>
          <p:nvPr/>
        </p:nvSpPr>
        <p:spPr>
          <a:xfrm>
            <a:off x="5560550" y="3530471"/>
            <a:ext cx="2960400" cy="3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Architecture Design and Development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6"/>
          <p:cNvSpPr txBox="1"/>
          <p:nvPr/>
        </p:nvSpPr>
        <p:spPr>
          <a:xfrm>
            <a:off x="6039525" y="2746084"/>
            <a:ext cx="21468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Testing on Console, REST client such as Postman</a:t>
            </a:r>
            <a:endParaRPr sz="14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6" name="Google Shape;316;p56"/>
          <p:cNvSpPr txBox="1"/>
          <p:nvPr/>
        </p:nvSpPr>
        <p:spPr>
          <a:xfrm>
            <a:off x="6378310" y="1795274"/>
            <a:ext cx="2455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56"/>
          <p:cNvSpPr txBox="1"/>
          <p:nvPr/>
        </p:nvSpPr>
        <p:spPr>
          <a:xfrm>
            <a:off x="5531432" y="2508166"/>
            <a:ext cx="2455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56"/>
          <p:cNvSpPr txBox="1"/>
          <p:nvPr/>
        </p:nvSpPr>
        <p:spPr>
          <a:xfrm>
            <a:off x="4747780" y="3174297"/>
            <a:ext cx="2455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6"/>
          <p:cNvSpPr txBox="1"/>
          <p:nvPr/>
        </p:nvSpPr>
        <p:spPr>
          <a:xfrm>
            <a:off x="4060792" y="3771444"/>
            <a:ext cx="2455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56"/>
          <p:cNvSpPr txBox="1"/>
          <p:nvPr/>
        </p:nvSpPr>
        <p:spPr>
          <a:xfrm>
            <a:off x="3402418" y="4301171"/>
            <a:ext cx="2455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1" name="Google Shape;321;p56"/>
          <p:cNvGrpSpPr/>
          <p:nvPr/>
        </p:nvGrpSpPr>
        <p:grpSpPr>
          <a:xfrm>
            <a:off x="4434405" y="56019"/>
            <a:ext cx="1628704" cy="731581"/>
            <a:chOff x="5996394" y="922673"/>
            <a:chExt cx="2171605" cy="975441"/>
          </a:xfrm>
        </p:grpSpPr>
        <p:sp>
          <p:nvSpPr>
            <p:cNvPr id="322" name="Google Shape;322;p56"/>
            <p:cNvSpPr/>
            <p:nvPr/>
          </p:nvSpPr>
          <p:spPr>
            <a:xfrm>
              <a:off x="5996394" y="922673"/>
              <a:ext cx="972728" cy="975441"/>
            </a:xfrm>
            <a:custGeom>
              <a:avLst/>
              <a:gdLst/>
              <a:ahLst/>
              <a:cxnLst/>
              <a:rect l="l" t="t" r="r" b="b"/>
              <a:pathLst>
                <a:path w="7385" h="10000" extrusionOk="0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3" name="Google Shape;323;p56"/>
            <p:cNvCxnSpPr/>
            <p:nvPr/>
          </p:nvCxnSpPr>
          <p:spPr>
            <a:xfrm>
              <a:off x="6886500" y="1876047"/>
              <a:ext cx="1281499" cy="0"/>
            </a:xfrm>
            <a:prstGeom prst="straightConnector1">
              <a:avLst/>
            </a:prstGeom>
            <a:noFill/>
            <a:ln w="381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24" name="Google Shape;324;p56"/>
          <p:cNvGrpSpPr/>
          <p:nvPr/>
        </p:nvGrpSpPr>
        <p:grpSpPr>
          <a:xfrm>
            <a:off x="3402584" y="787646"/>
            <a:ext cx="1980069" cy="842098"/>
            <a:chOff x="5030787" y="1877265"/>
            <a:chExt cx="2183819" cy="975441"/>
          </a:xfrm>
        </p:grpSpPr>
        <p:sp>
          <p:nvSpPr>
            <p:cNvPr id="325" name="Google Shape;325;p56"/>
            <p:cNvSpPr/>
            <p:nvPr/>
          </p:nvSpPr>
          <p:spPr>
            <a:xfrm>
              <a:off x="5030787" y="1877265"/>
              <a:ext cx="972728" cy="975441"/>
            </a:xfrm>
            <a:custGeom>
              <a:avLst/>
              <a:gdLst/>
              <a:ahLst/>
              <a:cxnLst/>
              <a:rect l="l" t="t" r="r" b="b"/>
              <a:pathLst>
                <a:path w="7385" h="10000" extrusionOk="0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6" name="Google Shape;326;p56"/>
            <p:cNvCxnSpPr/>
            <p:nvPr/>
          </p:nvCxnSpPr>
          <p:spPr>
            <a:xfrm>
              <a:off x="5933107" y="2831458"/>
              <a:ext cx="1281499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27" name="Google Shape;327;p56"/>
          <p:cNvGrpSpPr/>
          <p:nvPr/>
        </p:nvGrpSpPr>
        <p:grpSpPr>
          <a:xfrm>
            <a:off x="2734299" y="1429296"/>
            <a:ext cx="1906940" cy="917207"/>
            <a:chOff x="4065182" y="2756022"/>
            <a:chExt cx="2190374" cy="975441"/>
          </a:xfrm>
        </p:grpSpPr>
        <p:sp>
          <p:nvSpPr>
            <p:cNvPr id="328" name="Google Shape;328;p56"/>
            <p:cNvSpPr/>
            <p:nvPr/>
          </p:nvSpPr>
          <p:spPr>
            <a:xfrm>
              <a:off x="4065182" y="2756022"/>
              <a:ext cx="972728" cy="975441"/>
            </a:xfrm>
            <a:custGeom>
              <a:avLst/>
              <a:gdLst/>
              <a:ahLst/>
              <a:cxnLst/>
              <a:rect l="l" t="t" r="r" b="b"/>
              <a:pathLst>
                <a:path w="7385" h="10000" extrusionOk="0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9" name="Google Shape;329;p56"/>
            <p:cNvCxnSpPr/>
            <p:nvPr/>
          </p:nvCxnSpPr>
          <p:spPr>
            <a:xfrm>
              <a:off x="4974057" y="3712008"/>
              <a:ext cx="1281499" cy="0"/>
            </a:xfrm>
            <a:prstGeom prst="straightConnector1">
              <a:avLst/>
            </a:prstGeom>
            <a:noFill/>
            <a:ln w="381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30" name="Google Shape;330;p56"/>
          <p:cNvGrpSpPr/>
          <p:nvPr/>
        </p:nvGrpSpPr>
        <p:grpSpPr>
          <a:xfrm>
            <a:off x="2084167" y="2115354"/>
            <a:ext cx="1853761" cy="917207"/>
            <a:chOff x="3321484" y="3593750"/>
            <a:chExt cx="2227008" cy="975441"/>
          </a:xfrm>
        </p:grpSpPr>
        <p:sp>
          <p:nvSpPr>
            <p:cNvPr id="331" name="Google Shape;331;p56"/>
            <p:cNvSpPr/>
            <p:nvPr/>
          </p:nvSpPr>
          <p:spPr>
            <a:xfrm>
              <a:off x="3321484" y="3593750"/>
              <a:ext cx="972728" cy="975441"/>
            </a:xfrm>
            <a:custGeom>
              <a:avLst/>
              <a:gdLst/>
              <a:ahLst/>
              <a:cxnLst/>
              <a:rect l="l" t="t" r="r" b="b"/>
              <a:pathLst>
                <a:path w="7385" h="10000" extrusionOk="0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A5A5A5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32" name="Google Shape;332;p56"/>
            <p:cNvCxnSpPr/>
            <p:nvPr/>
          </p:nvCxnSpPr>
          <p:spPr>
            <a:xfrm>
              <a:off x="4266993" y="4549735"/>
              <a:ext cx="1281499" cy="0"/>
            </a:xfrm>
            <a:prstGeom prst="straightConnector1">
              <a:avLst/>
            </a:prstGeom>
            <a:noFill/>
            <a:ln w="381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33" name="Google Shape;333;p56"/>
          <p:cNvGrpSpPr/>
          <p:nvPr/>
        </p:nvGrpSpPr>
        <p:grpSpPr>
          <a:xfrm>
            <a:off x="1171183" y="2811217"/>
            <a:ext cx="2146775" cy="842098"/>
            <a:chOff x="2596540" y="4354454"/>
            <a:chExt cx="2217514" cy="975441"/>
          </a:xfrm>
        </p:grpSpPr>
        <p:sp>
          <p:nvSpPr>
            <p:cNvPr id="334" name="Google Shape;334;p56"/>
            <p:cNvSpPr/>
            <p:nvPr/>
          </p:nvSpPr>
          <p:spPr>
            <a:xfrm>
              <a:off x="2596540" y="4354454"/>
              <a:ext cx="972728" cy="975441"/>
            </a:xfrm>
            <a:custGeom>
              <a:avLst/>
              <a:gdLst/>
              <a:ahLst/>
              <a:cxnLst/>
              <a:rect l="l" t="t" r="r" b="b"/>
              <a:pathLst>
                <a:path w="7385" h="10000" extrusionOk="0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7F7F7F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35" name="Google Shape;335;p56"/>
            <p:cNvCxnSpPr/>
            <p:nvPr/>
          </p:nvCxnSpPr>
          <p:spPr>
            <a:xfrm>
              <a:off x="3532555" y="5307007"/>
              <a:ext cx="1281499" cy="0"/>
            </a:xfrm>
            <a:prstGeom prst="straightConnector1">
              <a:avLst/>
            </a:prstGeom>
            <a:noFill/>
            <a:ln w="381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36" name="Google Shape;336;p56"/>
          <p:cNvSpPr/>
          <p:nvPr/>
        </p:nvSpPr>
        <p:spPr>
          <a:xfrm>
            <a:off x="4390910" y="319517"/>
            <a:ext cx="816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Demo</a:t>
            </a:r>
            <a:endParaRPr sz="14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7" name="Google Shape;337;p56"/>
          <p:cNvSpPr/>
          <p:nvPr/>
        </p:nvSpPr>
        <p:spPr>
          <a:xfrm>
            <a:off x="3402573" y="1078001"/>
            <a:ext cx="9846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19191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Testing</a:t>
            </a:r>
            <a:endParaRPr sz="1400" b="0" i="0" u="none" strike="noStrike" cap="none">
              <a:solidFill>
                <a:srgbClr val="19191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8" name="Google Shape;338;p56"/>
          <p:cNvSpPr/>
          <p:nvPr/>
        </p:nvSpPr>
        <p:spPr>
          <a:xfrm>
            <a:off x="987985" y="3111071"/>
            <a:ext cx="1326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Comprehend</a:t>
            </a:r>
            <a:endParaRPr sz="11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9" name="Google Shape;339;p56"/>
          <p:cNvSpPr/>
          <p:nvPr/>
        </p:nvSpPr>
        <p:spPr>
          <a:xfrm>
            <a:off x="2658423" y="1755649"/>
            <a:ext cx="9846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Process</a:t>
            </a:r>
            <a:endParaRPr sz="14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40" name="Google Shape;340;p56"/>
          <p:cNvSpPr/>
          <p:nvPr/>
        </p:nvSpPr>
        <p:spPr>
          <a:xfrm>
            <a:off x="2063457" y="2433312"/>
            <a:ext cx="816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Tools</a:t>
            </a:r>
            <a:endParaRPr sz="1400" b="0" i="0" u="none" strike="noStrike" cap="none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7"/>
          <p:cNvSpPr txBox="1">
            <a:spLocks noGrp="1"/>
          </p:cNvSpPr>
          <p:nvPr>
            <p:ph type="ctrTitle"/>
          </p:nvPr>
        </p:nvSpPr>
        <p:spPr>
          <a:xfrm>
            <a:off x="393532" y="2019071"/>
            <a:ext cx="71217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oppins Medium"/>
              <a:buNone/>
            </a:pPr>
            <a:r>
              <a:rPr lang="en" sz="2100" dirty="0">
                <a:latin typeface="EB Garamond Regular"/>
                <a:ea typeface="EB Garamond Regular"/>
                <a:cs typeface="EB Garamond Regular"/>
                <a:sym typeface="EB Garamond Regular"/>
              </a:rPr>
              <a:t>  Journey starts</a:t>
            </a:r>
            <a:endParaRPr sz="2100" b="1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47" name="Google Shape;347;p57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48" name="Google Shape;348;p57"/>
          <p:cNvSpPr txBox="1"/>
          <p:nvPr/>
        </p:nvSpPr>
        <p:spPr>
          <a:xfrm>
            <a:off x="4861858" y="2375550"/>
            <a:ext cx="1371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NOW</a:t>
            </a:r>
            <a:endParaRPr sz="2100" b="1" i="0" u="none" strike="noStrike" cap="none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8"/>
          <p:cNvSpPr txBox="1">
            <a:spLocks noGrp="1"/>
          </p:cNvSpPr>
          <p:nvPr>
            <p:ph type="ctrTitle"/>
          </p:nvPr>
        </p:nvSpPr>
        <p:spPr>
          <a:xfrm>
            <a:off x="0" y="162098"/>
            <a:ext cx="9144000" cy="1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lang="en" sz="24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3 WEEKS OF TRAINING + PROJECT DEMO </a:t>
            </a:r>
            <a:br>
              <a:rPr lang="en" sz="24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</a:br>
            <a:endParaRPr sz="240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55" name="Google Shape;355;p58"/>
          <p:cNvSpPr/>
          <p:nvPr/>
        </p:nvSpPr>
        <p:spPr>
          <a:xfrm>
            <a:off x="2032463" y="3702534"/>
            <a:ext cx="5052060" cy="566355"/>
          </a:xfrm>
          <a:prstGeom prst="trapezoid">
            <a:avLst>
              <a:gd name="adj" fmla="val 77942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6" name="Google Shape;356;p58"/>
          <p:cNvSpPr/>
          <p:nvPr/>
        </p:nvSpPr>
        <p:spPr>
          <a:xfrm>
            <a:off x="2558242" y="3048490"/>
            <a:ext cx="4012969" cy="563339"/>
          </a:xfrm>
          <a:prstGeom prst="trapezoid">
            <a:avLst>
              <a:gd name="adj" fmla="val 79447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7" name="Google Shape;357;p58"/>
          <p:cNvSpPr/>
          <p:nvPr/>
        </p:nvSpPr>
        <p:spPr>
          <a:xfrm>
            <a:off x="3081944" y="2443536"/>
            <a:ext cx="2980113" cy="536171"/>
          </a:xfrm>
          <a:prstGeom prst="trapezoid">
            <a:avLst>
              <a:gd name="adj" fmla="val 80814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8" name="Google Shape;358;p58"/>
          <p:cNvSpPr/>
          <p:nvPr/>
        </p:nvSpPr>
        <p:spPr>
          <a:xfrm>
            <a:off x="3568238" y="1821694"/>
            <a:ext cx="2032462" cy="540590"/>
          </a:xfrm>
          <a:prstGeom prst="trapezoid">
            <a:avLst>
              <a:gd name="adj" fmla="val 80134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9" name="Google Shape;359;p58"/>
          <p:cNvSpPr txBox="1"/>
          <p:nvPr/>
        </p:nvSpPr>
        <p:spPr>
          <a:xfrm>
            <a:off x="1227478" y="3564533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lang="en" sz="2400" dirty="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486,000</a:t>
            </a:r>
            <a:r>
              <a:rPr lang="en" sz="2400" i="0" u="none" strike="noStrike" cap="none" dirty="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SECONDS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0" name="Google Shape;360;p58"/>
          <p:cNvSpPr txBox="1"/>
          <p:nvPr/>
        </p:nvSpPr>
        <p:spPr>
          <a:xfrm>
            <a:off x="3755274" y="1897635"/>
            <a:ext cx="1658389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15</a:t>
            </a:r>
            <a:r>
              <a:rPr lang="en" sz="2400" i="0" u="none" strike="noStrike" cap="none" dirty="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DAYS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1" name="Google Shape;361;p58"/>
          <p:cNvSpPr txBox="1"/>
          <p:nvPr/>
        </p:nvSpPr>
        <p:spPr>
          <a:xfrm>
            <a:off x="3568238" y="2486605"/>
            <a:ext cx="2032462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135</a:t>
            </a:r>
            <a:r>
              <a:rPr lang="en" sz="2400" i="0" u="none" strike="noStrike" cap="none" dirty="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HOURS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2" name="Google Shape;362;p58"/>
          <p:cNvSpPr txBox="1"/>
          <p:nvPr/>
        </p:nvSpPr>
        <p:spPr>
          <a:xfrm>
            <a:off x="3081944" y="3125951"/>
            <a:ext cx="2980113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8100 </a:t>
            </a:r>
            <a:r>
              <a:rPr lang="en" sz="2400" i="0" u="none" strike="noStrike" cap="none" dirty="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MINUTES</a:t>
            </a:r>
            <a:endParaRPr sz="1100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3" name="Google Shape;363;p58"/>
          <p:cNvSpPr/>
          <p:nvPr/>
        </p:nvSpPr>
        <p:spPr>
          <a:xfrm>
            <a:off x="1548244" y="4365497"/>
            <a:ext cx="6022572" cy="567765"/>
          </a:xfrm>
          <a:prstGeom prst="trapezoid">
            <a:avLst>
              <a:gd name="adj" fmla="val 75512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4" name="Google Shape;364;p58"/>
          <p:cNvSpPr/>
          <p:nvPr/>
        </p:nvSpPr>
        <p:spPr>
          <a:xfrm>
            <a:off x="4034791" y="1084811"/>
            <a:ext cx="1102474" cy="676220"/>
          </a:xfrm>
          <a:prstGeom prst="triangle">
            <a:avLst>
              <a:gd name="adj" fmla="val 47763"/>
            </a:avLst>
          </a:prstGeom>
          <a:solidFill>
            <a:srgbClr val="FF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5" name="Google Shape;365;p58"/>
          <p:cNvSpPr txBox="1"/>
          <p:nvPr/>
        </p:nvSpPr>
        <p:spPr>
          <a:xfrm>
            <a:off x="1227478" y="4196654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lang="en" sz="2400" i="0" u="none" strike="noStrike" cap="none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LIMITLESS KNOWLEDGE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>
            <a:spLocks noGrp="1"/>
          </p:cNvSpPr>
          <p:nvPr>
            <p:ph type="ctrTitle"/>
          </p:nvPr>
        </p:nvSpPr>
        <p:spPr>
          <a:xfrm>
            <a:off x="1293736" y="2039322"/>
            <a:ext cx="2135264" cy="43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067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Our Team</a:t>
            </a:r>
            <a:endParaRPr sz="1100">
              <a:solidFill>
                <a:srgbClr val="0078C4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72" name="Google Shape;372;p59"/>
          <p:cNvSpPr txBox="1">
            <a:spLocks noGrp="1"/>
          </p:cNvSpPr>
          <p:nvPr>
            <p:ph type="sldNum" idx="12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9</a:t>
            </a:fld>
            <a:endParaRPr sz="1100"/>
          </a:p>
        </p:txBody>
      </p:sp>
      <p:pic>
        <p:nvPicPr>
          <p:cNvPr id="373" name="Google Shape;37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075" y="0"/>
            <a:ext cx="5568924" cy="51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oice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genda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tent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754</Words>
  <Application>Microsoft Office PowerPoint</Application>
  <PresentationFormat>On-screen Show (16:9)</PresentationFormat>
  <Paragraphs>235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Poppins</vt:lpstr>
      <vt:lpstr>Calibri</vt:lpstr>
      <vt:lpstr>Arial</vt:lpstr>
      <vt:lpstr>Poppins SemiBold</vt:lpstr>
      <vt:lpstr>EB Garamond Regular</vt:lpstr>
      <vt:lpstr>EB Garamond</vt:lpstr>
      <vt:lpstr>Poppins Medium</vt:lpstr>
      <vt:lpstr>Simple Light</vt:lpstr>
      <vt:lpstr>Voice</vt:lpstr>
      <vt:lpstr>Agenda</vt:lpstr>
      <vt:lpstr>Content</vt:lpstr>
      <vt:lpstr>PowerPoint Presentation</vt:lpstr>
      <vt:lpstr>Stakeholders</vt:lpstr>
      <vt:lpstr>Agenda</vt:lpstr>
      <vt:lpstr>Our Journey</vt:lpstr>
      <vt:lpstr>PowerPoint Presentation</vt:lpstr>
      <vt:lpstr>PowerPoint Presentation</vt:lpstr>
      <vt:lpstr>  Journey starts</vt:lpstr>
      <vt:lpstr>3 WEEKS OF TRAINING + PROJECT DEMO  </vt:lpstr>
      <vt:lpstr>Our Team</vt:lpstr>
      <vt:lpstr>PowerPoint Presentation</vt:lpstr>
      <vt:lpstr>Team Structure</vt:lpstr>
      <vt:lpstr>PowerPoint Presentation</vt:lpstr>
      <vt:lpstr>Project Goals</vt:lpstr>
      <vt:lpstr>Problem Statement</vt:lpstr>
      <vt:lpstr>Engineering Practices</vt:lpstr>
      <vt:lpstr>PowerPoint Presentation</vt:lpstr>
      <vt:lpstr>Tech Stack</vt:lpstr>
      <vt:lpstr>PowerPoint Presentation</vt:lpstr>
      <vt:lpstr>Challenges  &amp; Learnings</vt:lpstr>
      <vt:lpstr>PowerPoint Presentation</vt:lpstr>
      <vt:lpstr>Architecture Design</vt:lpstr>
      <vt:lpstr>PowerPoint Presentation</vt:lpstr>
      <vt:lpstr>Demo</vt:lpstr>
      <vt:lpstr>Questions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Aryan</dc:creator>
  <cp:lastModifiedBy>Aryan</cp:lastModifiedBy>
  <cp:revision>18</cp:revision>
  <dcterms:modified xsi:type="dcterms:W3CDTF">2022-09-16T13:34:46Z</dcterms:modified>
</cp:coreProperties>
</file>